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98" r:id="rId3"/>
    <p:sldId id="259" r:id="rId4"/>
    <p:sldId id="294" r:id="rId5"/>
    <p:sldId id="295" r:id="rId6"/>
    <p:sldId id="268" r:id="rId7"/>
    <p:sldId id="269" r:id="rId8"/>
    <p:sldId id="270" r:id="rId9"/>
    <p:sldId id="271" r:id="rId10"/>
    <p:sldId id="273" r:id="rId11"/>
    <p:sldId id="274" r:id="rId12"/>
    <p:sldId id="290" r:id="rId13"/>
    <p:sldId id="291" r:id="rId14"/>
    <p:sldId id="278" r:id="rId15"/>
    <p:sldId id="279" r:id="rId16"/>
    <p:sldId id="281" r:id="rId17"/>
    <p:sldId id="280" r:id="rId18"/>
    <p:sldId id="283" r:id="rId19"/>
    <p:sldId id="275" r:id="rId20"/>
    <p:sldId id="284" r:id="rId21"/>
    <p:sldId id="297" r:id="rId22"/>
    <p:sldId id="285" r:id="rId23"/>
    <p:sldId id="286" r:id="rId24"/>
    <p:sldId id="288" r:id="rId25"/>
    <p:sldId id="289" r:id="rId26"/>
    <p:sldId id="261" r:id="rId27"/>
    <p:sldId id="265" r:id="rId28"/>
    <p:sldId id="267" r:id="rId29"/>
    <p:sldId id="296" r:id="rId30"/>
    <p:sldId id="299" r:id="rId3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4874"/>
    <a:srgbClr val="64A5E3"/>
    <a:srgbClr val="00642D"/>
    <a:srgbClr val="15D952"/>
    <a:srgbClr val="43ED78"/>
    <a:srgbClr val="CF1212"/>
    <a:srgbClr val="5497D4"/>
    <a:srgbClr val="203864"/>
    <a:srgbClr val="C00000"/>
    <a:srgbClr val="0072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191" autoAdjust="0"/>
    <p:restoredTop sz="94434" autoAdjust="0"/>
  </p:normalViewPr>
  <p:slideViewPr>
    <p:cSldViewPr snapToGrid="0" showGuides="1">
      <p:cViewPr varScale="1">
        <p:scale>
          <a:sx n="69" d="100"/>
          <a:sy n="69" d="100"/>
        </p:scale>
        <p:origin x="-522"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35DDD7-2F14-4733-A004-DD8437DCA7C1}" type="doc">
      <dgm:prSet loTypeId="urn:microsoft.com/office/officeart/2005/8/layout/chevron2" loCatId="list" qsTypeId="urn:microsoft.com/office/officeart/2005/8/quickstyle/3d1" qsCatId="3D" csTypeId="urn:microsoft.com/office/officeart/2005/8/colors/colorful3" csCatId="colorful" phldr="1"/>
      <dgm:spPr/>
      <dgm:t>
        <a:bodyPr/>
        <a:lstStyle/>
        <a:p>
          <a:endParaRPr lang="fr-FR"/>
        </a:p>
      </dgm:t>
    </dgm:pt>
    <dgm:pt modelId="{5F44CE10-58CA-47F5-B5BD-A2CA22B14F01}">
      <dgm:prSet phldrT="[Texte]" phldr="1"/>
      <dgm:spPr>
        <a:ln w="19050"/>
        <a:effectLst>
          <a:glow rad="63500">
            <a:schemeClr val="accent3">
              <a:satMod val="175000"/>
              <a:alpha val="40000"/>
            </a:schemeClr>
          </a:glow>
        </a:effectLst>
      </dgm:spPr>
      <dgm:t>
        <a:bodyPr/>
        <a:lstStyle/>
        <a:p>
          <a:endParaRPr lang="fr-FR" dirty="0"/>
        </a:p>
      </dgm:t>
    </dgm:pt>
    <dgm:pt modelId="{59579B8A-7A61-4C14-A871-B6B4610A47F3}" type="parTrans" cxnId="{1D52BBB1-EEAF-4425-8CD8-DF0BDC55B56D}">
      <dgm:prSet/>
      <dgm:spPr/>
      <dgm:t>
        <a:bodyPr/>
        <a:lstStyle/>
        <a:p>
          <a:endParaRPr lang="fr-FR"/>
        </a:p>
      </dgm:t>
    </dgm:pt>
    <dgm:pt modelId="{83D9CE66-332B-4D0C-9337-CA9A4E0B9EF8}" type="sibTrans" cxnId="{1D52BBB1-EEAF-4425-8CD8-DF0BDC55B56D}">
      <dgm:prSet/>
      <dgm:spPr/>
      <dgm:t>
        <a:bodyPr/>
        <a:lstStyle/>
        <a:p>
          <a:endParaRPr lang="fr-FR"/>
        </a:p>
      </dgm:t>
    </dgm:pt>
    <dgm:pt modelId="{DF00F4FF-3455-4F96-BEBD-772877340239}">
      <dgm:prSet phldrT="[Texte]" custT="1"/>
      <dgm:spPr>
        <a:ln w="38100"/>
      </dgm:spPr>
      <dgm:t>
        <a:bodyPr/>
        <a:lstStyle/>
        <a:p>
          <a:pPr algn="r" rtl="1"/>
          <a:r>
            <a:rPr kumimoji="0" lang="ar-DZ" sz="4000" b="0" i="0" u="none" strike="noStrike" cap="none" normalizeH="0" baseline="0" dirty="0" smtClean="0">
              <a:ln/>
              <a:effectLst/>
              <a:latin typeface="Georgia" pitchFamily="18" charset="0"/>
              <a:ea typeface="Calibri" pitchFamily="34" charset="0"/>
              <a:cs typeface="Times New Roman" pitchFamily="18" charset="0"/>
            </a:rPr>
            <a:t>فرع الشباب، فرع الرياضة </a:t>
          </a:r>
          <a:r>
            <a:rPr kumimoji="0" lang="ar-DZ" sz="4000" b="0" i="0" u="none" strike="noStrike" cap="none" normalizeH="0" baseline="0" dirty="0" err="1" smtClean="0">
              <a:ln/>
              <a:effectLst/>
              <a:latin typeface="Georgia" pitchFamily="18" charset="0"/>
              <a:ea typeface="Calibri" pitchFamily="34" charset="0"/>
              <a:cs typeface="Times New Roman" pitchFamily="18" charset="0"/>
            </a:rPr>
            <a:t>و</a:t>
          </a:r>
          <a:r>
            <a:rPr kumimoji="0" lang="ar-DZ" sz="4000" b="0" i="0" u="none" strike="noStrike" cap="none" normalizeH="0" baseline="0" dirty="0" smtClean="0">
              <a:ln/>
              <a:effectLst/>
              <a:latin typeface="Georgia" pitchFamily="18" charset="0"/>
              <a:ea typeface="Calibri" pitchFamily="34" charset="0"/>
              <a:cs typeface="Times New Roman" pitchFamily="18" charset="0"/>
            </a:rPr>
            <a:t> فرع الإدارة </a:t>
          </a:r>
          <a:r>
            <a:rPr kumimoji="0" lang="ar-DZ" sz="4000" b="0" i="0" u="none" strike="noStrike" cap="none" normalizeH="0" baseline="0" dirty="0" err="1" smtClean="0">
              <a:ln/>
              <a:effectLst/>
              <a:latin typeface="Georgia" pitchFamily="18" charset="0"/>
              <a:ea typeface="Calibri" pitchFamily="34" charset="0"/>
              <a:cs typeface="Times New Roman" pitchFamily="18" charset="0"/>
            </a:rPr>
            <a:t>و</a:t>
          </a:r>
          <a:r>
            <a:rPr kumimoji="0" lang="ar-DZ" sz="4000" b="0" i="0" u="none" strike="noStrike" cap="none" normalizeH="0" baseline="0" dirty="0" smtClean="0">
              <a:ln/>
              <a:effectLst/>
              <a:latin typeface="Georgia" pitchFamily="18" charset="0"/>
              <a:ea typeface="Calibri" pitchFamily="34" charset="0"/>
              <a:cs typeface="Times New Roman" pitchFamily="18" charset="0"/>
            </a:rPr>
            <a:t> التسيير </a:t>
          </a:r>
          <a:endParaRPr lang="fr-FR" sz="4000" dirty="0"/>
        </a:p>
      </dgm:t>
    </dgm:pt>
    <dgm:pt modelId="{D49B5018-E737-418C-AF6C-5E14EB7864A9}" type="parTrans" cxnId="{1039CD9D-3311-460B-9D4D-032D90ABC01C}">
      <dgm:prSet/>
      <dgm:spPr/>
      <dgm:t>
        <a:bodyPr/>
        <a:lstStyle/>
        <a:p>
          <a:endParaRPr lang="fr-FR"/>
        </a:p>
      </dgm:t>
    </dgm:pt>
    <dgm:pt modelId="{9C4D8AD4-FF74-4FB1-BECC-C8CCAF4FDD78}" type="sibTrans" cxnId="{1039CD9D-3311-460B-9D4D-032D90ABC01C}">
      <dgm:prSet/>
      <dgm:spPr/>
      <dgm:t>
        <a:bodyPr/>
        <a:lstStyle/>
        <a:p>
          <a:endParaRPr lang="fr-FR"/>
        </a:p>
      </dgm:t>
    </dgm:pt>
    <dgm:pt modelId="{612DD1B1-F175-40E3-8430-2224E931CE9C}">
      <dgm:prSet phldrT="[Texte]" custT="1"/>
      <dgm:spPr>
        <a:ln w="28575">
          <a:solidFill>
            <a:schemeClr val="accent2">
              <a:lumMod val="50000"/>
            </a:schemeClr>
          </a:solidFill>
        </a:ln>
      </dgm:spPr>
      <dgm:t>
        <a:bodyPr/>
        <a:lstStyle/>
        <a:p>
          <a:pPr algn="r" rtl="1"/>
          <a:r>
            <a:rPr lang="ar-DZ" sz="3600" dirty="0" smtClean="0">
              <a:latin typeface="Georgia" pitchFamily="18" charset="0"/>
              <a:ea typeface="Calibri" pitchFamily="34" charset="0"/>
              <a:cs typeface="Times New Roman" pitchFamily="18" charset="0"/>
            </a:rPr>
            <a:t>المؤسسات الرياضية ، مؤسسات الشباب </a:t>
          </a:r>
          <a:r>
            <a:rPr lang="ar-DZ" sz="3600" dirty="0" err="1" smtClean="0">
              <a:latin typeface="Georgia" pitchFamily="18" charset="0"/>
              <a:ea typeface="Calibri" pitchFamily="34" charset="0"/>
              <a:cs typeface="Times New Roman" pitchFamily="18" charset="0"/>
            </a:rPr>
            <a:t>و</a:t>
          </a:r>
          <a:r>
            <a:rPr lang="ar-DZ" sz="3600" dirty="0" smtClean="0">
              <a:latin typeface="Georgia" pitchFamily="18" charset="0"/>
              <a:ea typeface="Calibri" pitchFamily="34" charset="0"/>
              <a:cs typeface="Times New Roman" pitchFamily="18" charset="0"/>
            </a:rPr>
            <a:t> الهياكل </a:t>
          </a:r>
          <a:r>
            <a:rPr lang="ar-DZ" sz="3600" dirty="0" err="1" smtClean="0">
              <a:latin typeface="Georgia" pitchFamily="18" charset="0"/>
              <a:ea typeface="Calibri" pitchFamily="34" charset="0"/>
              <a:cs typeface="Times New Roman" pitchFamily="18" charset="0"/>
            </a:rPr>
            <a:t>الجمعوية</a:t>
          </a:r>
          <a:r>
            <a:rPr lang="ar-DZ" sz="3600" dirty="0" smtClean="0">
              <a:latin typeface="Georgia" pitchFamily="18" charset="0"/>
              <a:ea typeface="Calibri" pitchFamily="34" charset="0"/>
              <a:cs typeface="Times New Roman" pitchFamily="18" charset="0"/>
            </a:rPr>
            <a:t> الرياضية </a:t>
          </a:r>
          <a:r>
            <a:rPr lang="ar-DZ" sz="3600" dirty="0" err="1" smtClean="0">
              <a:latin typeface="Georgia" pitchFamily="18" charset="0"/>
              <a:ea typeface="Calibri" pitchFamily="34" charset="0"/>
              <a:cs typeface="Times New Roman" pitchFamily="18" charset="0"/>
            </a:rPr>
            <a:t>و</a:t>
          </a:r>
          <a:r>
            <a:rPr lang="ar-DZ" sz="3600" dirty="0" smtClean="0">
              <a:latin typeface="Georgia" pitchFamily="18" charset="0"/>
              <a:ea typeface="Calibri" pitchFamily="34" charset="0"/>
              <a:cs typeface="Times New Roman" pitchFamily="18" charset="0"/>
            </a:rPr>
            <a:t> </a:t>
          </a:r>
          <a:r>
            <a:rPr lang="ar-DZ" sz="3600" dirty="0" err="1" smtClean="0">
              <a:latin typeface="Georgia" pitchFamily="18" charset="0"/>
              <a:ea typeface="Calibri" pitchFamily="34" charset="0"/>
              <a:cs typeface="Times New Roman" pitchFamily="18" charset="0"/>
            </a:rPr>
            <a:t>الشبانية</a:t>
          </a:r>
          <a:r>
            <a:rPr lang="ar-DZ" sz="3600" dirty="0" smtClean="0">
              <a:latin typeface="Georgia" pitchFamily="18" charset="0"/>
              <a:ea typeface="Calibri" pitchFamily="34" charset="0"/>
              <a:cs typeface="Times New Roman" pitchFamily="18" charset="0"/>
            </a:rPr>
            <a:t> </a:t>
          </a:r>
          <a:endParaRPr lang="fr-FR" sz="3600" dirty="0">
            <a:latin typeface="Georgia" pitchFamily="18" charset="0"/>
          </a:endParaRPr>
        </a:p>
      </dgm:t>
    </dgm:pt>
    <dgm:pt modelId="{3CE8AF98-FE2E-4DB7-8E1A-AB01D0F4370E}" type="parTrans" cxnId="{4385292D-199A-4CF1-A237-930F5A6BC636}">
      <dgm:prSet/>
      <dgm:spPr/>
      <dgm:t>
        <a:bodyPr/>
        <a:lstStyle/>
        <a:p>
          <a:endParaRPr lang="fr-FR"/>
        </a:p>
      </dgm:t>
    </dgm:pt>
    <dgm:pt modelId="{9B91E8D0-0730-4907-82CA-35705D14AC8B}" type="sibTrans" cxnId="{4385292D-199A-4CF1-A237-930F5A6BC636}">
      <dgm:prSet/>
      <dgm:spPr/>
      <dgm:t>
        <a:bodyPr/>
        <a:lstStyle/>
        <a:p>
          <a:endParaRPr lang="fr-FR"/>
        </a:p>
      </dgm:t>
    </dgm:pt>
    <dgm:pt modelId="{9711B18C-2137-4D46-8BB8-B76855F94DCC}">
      <dgm:prSet phldrT="[Texte]" phldr="1" custT="1"/>
      <dgm:spPr>
        <a:ln w="28575">
          <a:solidFill>
            <a:schemeClr val="accent2">
              <a:lumMod val="50000"/>
            </a:schemeClr>
          </a:solidFill>
        </a:ln>
        <a:effectLst>
          <a:glow rad="63500">
            <a:schemeClr val="accent2">
              <a:satMod val="175000"/>
              <a:alpha val="40000"/>
            </a:schemeClr>
          </a:glow>
        </a:effectLst>
      </dgm:spPr>
      <dgm:t>
        <a:bodyPr/>
        <a:lstStyle/>
        <a:p>
          <a:endParaRPr lang="fr-FR" sz="3600" dirty="0">
            <a:latin typeface="Georgia" pitchFamily="18" charset="0"/>
          </a:endParaRPr>
        </a:p>
      </dgm:t>
    </dgm:pt>
    <dgm:pt modelId="{A1D66A05-CB8A-45F6-8A09-033348E0E188}" type="sibTrans" cxnId="{DFBC9699-87CC-44D8-8222-4E7E4070CE16}">
      <dgm:prSet/>
      <dgm:spPr/>
      <dgm:t>
        <a:bodyPr/>
        <a:lstStyle/>
        <a:p>
          <a:endParaRPr lang="fr-FR"/>
        </a:p>
      </dgm:t>
    </dgm:pt>
    <dgm:pt modelId="{DAD016D7-29AB-4D2B-BC58-68E7717D2258}" type="parTrans" cxnId="{DFBC9699-87CC-44D8-8222-4E7E4070CE16}">
      <dgm:prSet/>
      <dgm:spPr/>
      <dgm:t>
        <a:bodyPr/>
        <a:lstStyle/>
        <a:p>
          <a:endParaRPr lang="fr-FR"/>
        </a:p>
      </dgm:t>
    </dgm:pt>
    <dgm:pt modelId="{3F6CBED9-EAA5-4779-A543-6EAB955F618B}" type="pres">
      <dgm:prSet presAssocID="{2535DDD7-2F14-4733-A004-DD8437DCA7C1}" presName="linearFlow" presStyleCnt="0">
        <dgm:presLayoutVars>
          <dgm:dir/>
          <dgm:animLvl val="lvl"/>
          <dgm:resizeHandles val="exact"/>
        </dgm:presLayoutVars>
      </dgm:prSet>
      <dgm:spPr/>
      <dgm:t>
        <a:bodyPr/>
        <a:lstStyle/>
        <a:p>
          <a:endParaRPr lang="fr-FR"/>
        </a:p>
      </dgm:t>
    </dgm:pt>
    <dgm:pt modelId="{CF26D20C-5550-4720-9418-39800A4FAAFC}" type="pres">
      <dgm:prSet presAssocID="{5F44CE10-58CA-47F5-B5BD-A2CA22B14F01}" presName="composite" presStyleCnt="0"/>
      <dgm:spPr/>
    </dgm:pt>
    <dgm:pt modelId="{9DD365CC-217F-4FA3-B06C-06EC4D4CFA7A}" type="pres">
      <dgm:prSet presAssocID="{5F44CE10-58CA-47F5-B5BD-A2CA22B14F01}" presName="parentText" presStyleLbl="alignNode1" presStyleIdx="0" presStyleCnt="2">
        <dgm:presLayoutVars>
          <dgm:chMax val="1"/>
          <dgm:bulletEnabled val="1"/>
        </dgm:presLayoutVars>
      </dgm:prSet>
      <dgm:spPr/>
      <dgm:t>
        <a:bodyPr/>
        <a:lstStyle/>
        <a:p>
          <a:endParaRPr lang="fr-FR"/>
        </a:p>
      </dgm:t>
    </dgm:pt>
    <dgm:pt modelId="{EA47C7B9-D88B-43C6-B993-74A8C245143A}" type="pres">
      <dgm:prSet presAssocID="{5F44CE10-58CA-47F5-B5BD-A2CA22B14F01}" presName="descendantText" presStyleLbl="alignAcc1" presStyleIdx="0" presStyleCnt="2">
        <dgm:presLayoutVars>
          <dgm:bulletEnabled val="1"/>
        </dgm:presLayoutVars>
      </dgm:prSet>
      <dgm:spPr/>
      <dgm:t>
        <a:bodyPr/>
        <a:lstStyle/>
        <a:p>
          <a:endParaRPr lang="fr-FR"/>
        </a:p>
      </dgm:t>
    </dgm:pt>
    <dgm:pt modelId="{3B876AAE-6B83-43CA-BB29-07BF4F972FB6}" type="pres">
      <dgm:prSet presAssocID="{83D9CE66-332B-4D0C-9337-CA9A4E0B9EF8}" presName="sp" presStyleCnt="0"/>
      <dgm:spPr/>
    </dgm:pt>
    <dgm:pt modelId="{54CA5677-8943-4223-B546-5939C387217B}" type="pres">
      <dgm:prSet presAssocID="{9711B18C-2137-4D46-8BB8-B76855F94DCC}" presName="composite" presStyleCnt="0"/>
      <dgm:spPr/>
    </dgm:pt>
    <dgm:pt modelId="{C7132162-ED37-4B7F-80D7-935CE13AA6F5}" type="pres">
      <dgm:prSet presAssocID="{9711B18C-2137-4D46-8BB8-B76855F94DCC}" presName="parentText" presStyleLbl="alignNode1" presStyleIdx="1" presStyleCnt="2">
        <dgm:presLayoutVars>
          <dgm:chMax val="1"/>
          <dgm:bulletEnabled val="1"/>
        </dgm:presLayoutVars>
      </dgm:prSet>
      <dgm:spPr/>
      <dgm:t>
        <a:bodyPr/>
        <a:lstStyle/>
        <a:p>
          <a:endParaRPr lang="fr-FR"/>
        </a:p>
      </dgm:t>
    </dgm:pt>
    <dgm:pt modelId="{FBF1209A-1BFB-49C4-8E25-F006A8BB9D1E}" type="pres">
      <dgm:prSet presAssocID="{9711B18C-2137-4D46-8BB8-B76855F94DCC}" presName="descendantText" presStyleLbl="alignAcc1" presStyleIdx="1" presStyleCnt="2">
        <dgm:presLayoutVars>
          <dgm:bulletEnabled val="1"/>
        </dgm:presLayoutVars>
      </dgm:prSet>
      <dgm:spPr/>
      <dgm:t>
        <a:bodyPr/>
        <a:lstStyle/>
        <a:p>
          <a:endParaRPr lang="fr-FR"/>
        </a:p>
      </dgm:t>
    </dgm:pt>
  </dgm:ptLst>
  <dgm:cxnLst>
    <dgm:cxn modelId="{4385292D-199A-4CF1-A237-930F5A6BC636}" srcId="{9711B18C-2137-4D46-8BB8-B76855F94DCC}" destId="{612DD1B1-F175-40E3-8430-2224E931CE9C}" srcOrd="0" destOrd="0" parTransId="{3CE8AF98-FE2E-4DB7-8E1A-AB01D0F4370E}" sibTransId="{9B91E8D0-0730-4907-82CA-35705D14AC8B}"/>
    <dgm:cxn modelId="{B3550D2D-9671-4A94-ADC0-4FD95654CAE2}" type="presOf" srcId="{2535DDD7-2F14-4733-A004-DD8437DCA7C1}" destId="{3F6CBED9-EAA5-4779-A543-6EAB955F618B}" srcOrd="0" destOrd="0" presId="urn:microsoft.com/office/officeart/2005/8/layout/chevron2"/>
    <dgm:cxn modelId="{6D086E6C-9D5E-4A18-A6D9-800CDDCAB8BF}" type="presOf" srcId="{DF00F4FF-3455-4F96-BEBD-772877340239}" destId="{EA47C7B9-D88B-43C6-B993-74A8C245143A}" srcOrd="0" destOrd="0" presId="urn:microsoft.com/office/officeart/2005/8/layout/chevron2"/>
    <dgm:cxn modelId="{A11A8E68-C09B-4AC0-BEC5-12F0D849D548}" type="presOf" srcId="{612DD1B1-F175-40E3-8430-2224E931CE9C}" destId="{FBF1209A-1BFB-49C4-8E25-F006A8BB9D1E}" srcOrd="0" destOrd="0" presId="urn:microsoft.com/office/officeart/2005/8/layout/chevron2"/>
    <dgm:cxn modelId="{1D52BBB1-EEAF-4425-8CD8-DF0BDC55B56D}" srcId="{2535DDD7-2F14-4733-A004-DD8437DCA7C1}" destId="{5F44CE10-58CA-47F5-B5BD-A2CA22B14F01}" srcOrd="0" destOrd="0" parTransId="{59579B8A-7A61-4C14-A871-B6B4610A47F3}" sibTransId="{83D9CE66-332B-4D0C-9337-CA9A4E0B9EF8}"/>
    <dgm:cxn modelId="{8CC3947A-D47F-43D8-BD58-0E50C9852347}" type="presOf" srcId="{9711B18C-2137-4D46-8BB8-B76855F94DCC}" destId="{C7132162-ED37-4B7F-80D7-935CE13AA6F5}" srcOrd="0" destOrd="0" presId="urn:microsoft.com/office/officeart/2005/8/layout/chevron2"/>
    <dgm:cxn modelId="{8B1B3E6C-6A67-4CF5-A792-5CEE02EBEEFF}" type="presOf" srcId="{5F44CE10-58CA-47F5-B5BD-A2CA22B14F01}" destId="{9DD365CC-217F-4FA3-B06C-06EC4D4CFA7A}" srcOrd="0" destOrd="0" presId="urn:microsoft.com/office/officeart/2005/8/layout/chevron2"/>
    <dgm:cxn modelId="{DFBC9699-87CC-44D8-8222-4E7E4070CE16}" srcId="{2535DDD7-2F14-4733-A004-DD8437DCA7C1}" destId="{9711B18C-2137-4D46-8BB8-B76855F94DCC}" srcOrd="1" destOrd="0" parTransId="{DAD016D7-29AB-4D2B-BC58-68E7717D2258}" sibTransId="{A1D66A05-CB8A-45F6-8A09-033348E0E188}"/>
    <dgm:cxn modelId="{1039CD9D-3311-460B-9D4D-032D90ABC01C}" srcId="{5F44CE10-58CA-47F5-B5BD-A2CA22B14F01}" destId="{DF00F4FF-3455-4F96-BEBD-772877340239}" srcOrd="0" destOrd="0" parTransId="{D49B5018-E737-418C-AF6C-5E14EB7864A9}" sibTransId="{9C4D8AD4-FF74-4FB1-BECC-C8CCAF4FDD78}"/>
    <dgm:cxn modelId="{A96BBD13-0AF7-4CEB-B887-DD5CBE373349}" type="presParOf" srcId="{3F6CBED9-EAA5-4779-A543-6EAB955F618B}" destId="{CF26D20C-5550-4720-9418-39800A4FAAFC}" srcOrd="0" destOrd="0" presId="urn:microsoft.com/office/officeart/2005/8/layout/chevron2"/>
    <dgm:cxn modelId="{FB269E32-0CAC-414C-9453-DDA4BCB94D20}" type="presParOf" srcId="{CF26D20C-5550-4720-9418-39800A4FAAFC}" destId="{9DD365CC-217F-4FA3-B06C-06EC4D4CFA7A}" srcOrd="0" destOrd="0" presId="urn:microsoft.com/office/officeart/2005/8/layout/chevron2"/>
    <dgm:cxn modelId="{0079A970-9C26-4049-8F5C-F838A3034E50}" type="presParOf" srcId="{CF26D20C-5550-4720-9418-39800A4FAAFC}" destId="{EA47C7B9-D88B-43C6-B993-74A8C245143A}" srcOrd="1" destOrd="0" presId="urn:microsoft.com/office/officeart/2005/8/layout/chevron2"/>
    <dgm:cxn modelId="{3D146950-1FAD-43EC-998F-CAD3471E6A90}" type="presParOf" srcId="{3F6CBED9-EAA5-4779-A543-6EAB955F618B}" destId="{3B876AAE-6B83-43CA-BB29-07BF4F972FB6}" srcOrd="1" destOrd="0" presId="urn:microsoft.com/office/officeart/2005/8/layout/chevron2"/>
    <dgm:cxn modelId="{43C3D3B5-8EA3-42ED-8631-E94F3580EF8D}" type="presParOf" srcId="{3F6CBED9-EAA5-4779-A543-6EAB955F618B}" destId="{54CA5677-8943-4223-B546-5939C387217B}" srcOrd="2" destOrd="0" presId="urn:microsoft.com/office/officeart/2005/8/layout/chevron2"/>
    <dgm:cxn modelId="{0A8E0155-AEF4-4569-8E6B-6F4E478DF02F}" type="presParOf" srcId="{54CA5677-8943-4223-B546-5939C387217B}" destId="{C7132162-ED37-4B7F-80D7-935CE13AA6F5}" srcOrd="0" destOrd="0" presId="urn:microsoft.com/office/officeart/2005/8/layout/chevron2"/>
    <dgm:cxn modelId="{6253254E-EEE4-4577-87EF-70B15D2A329A}" type="presParOf" srcId="{54CA5677-8943-4223-B546-5939C387217B}" destId="{FBF1209A-1BFB-49C4-8E25-F006A8BB9D1E}"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949BD8CF-CB5A-4536-9719-23516792FF40}" type="doc">
      <dgm:prSet loTypeId="urn:microsoft.com/office/officeart/2005/8/layout/equation1" loCatId="process" qsTypeId="urn:microsoft.com/office/officeart/2005/8/quickstyle/3d3" qsCatId="3D" csTypeId="urn:microsoft.com/office/officeart/2005/8/colors/colorful3" csCatId="colorful" phldr="1"/>
      <dgm:spPr/>
    </dgm:pt>
    <dgm:pt modelId="{9F294537-C114-47A0-9C10-F092506C14FD}">
      <dgm:prSet phldrT="[Texte]" custT="1"/>
      <dgm:spPr/>
      <dgm:t>
        <a:bodyPr/>
        <a:lstStyle/>
        <a:p>
          <a:pPr rtl="1"/>
          <a:r>
            <a:rPr lang="ar-DZ" sz="3600" b="1" dirty="0" smtClean="0">
              <a:latin typeface="Georgia" pitchFamily="18" charset="0"/>
            </a:rPr>
            <a:t>دون تأثير</a:t>
          </a:r>
          <a:endParaRPr lang="fr-FR" sz="3600" b="1" dirty="0">
            <a:latin typeface="Georgia" pitchFamily="18" charset="0"/>
          </a:endParaRPr>
        </a:p>
      </dgm:t>
    </dgm:pt>
    <dgm:pt modelId="{21753B50-E49F-4812-AEA1-D278636EFDEF}" type="parTrans" cxnId="{938A5F6D-E26D-4F78-8372-F266CCF3016B}">
      <dgm:prSet/>
      <dgm:spPr/>
      <dgm:t>
        <a:bodyPr/>
        <a:lstStyle/>
        <a:p>
          <a:endParaRPr lang="fr-FR"/>
        </a:p>
      </dgm:t>
    </dgm:pt>
    <dgm:pt modelId="{BCDBCA9E-8F8F-4D69-86DD-59379F070492}" type="sibTrans" cxnId="{938A5F6D-E26D-4F78-8372-F266CCF3016B}">
      <dgm:prSet/>
      <dgm:spPr/>
      <dgm:t>
        <a:bodyPr/>
        <a:lstStyle/>
        <a:p>
          <a:endParaRPr lang="fr-FR"/>
        </a:p>
      </dgm:t>
    </dgm:pt>
    <dgm:pt modelId="{AA6C1CC0-D042-4265-ACC9-9DBD3FDCEB35}">
      <dgm:prSet phldrT="[Texte]" custT="1"/>
      <dgm:spPr/>
      <dgm:t>
        <a:bodyPr/>
        <a:lstStyle/>
        <a:p>
          <a:pPr algn="ctr" rtl="1"/>
          <a:r>
            <a:rPr lang="ar-DZ" sz="3600" dirty="0" smtClean="0">
              <a:latin typeface="Georgia" pitchFamily="18" charset="0"/>
            </a:rPr>
            <a:t>مهمة غير مكتملة </a:t>
          </a:r>
          <a:endParaRPr lang="fr-FR" sz="3600" dirty="0">
            <a:latin typeface="Georgia" pitchFamily="18" charset="0"/>
          </a:endParaRPr>
        </a:p>
      </dgm:t>
    </dgm:pt>
    <dgm:pt modelId="{DCECBA91-DC83-44A9-978E-8BBED3C83741}" type="parTrans" cxnId="{4067FA7A-BA73-4D18-8C18-919F65F444D1}">
      <dgm:prSet/>
      <dgm:spPr/>
      <dgm:t>
        <a:bodyPr/>
        <a:lstStyle/>
        <a:p>
          <a:endParaRPr lang="fr-FR"/>
        </a:p>
      </dgm:t>
    </dgm:pt>
    <dgm:pt modelId="{7A458EF1-70A1-4D3B-826B-904DBC78FF98}" type="sibTrans" cxnId="{4067FA7A-BA73-4D18-8C18-919F65F444D1}">
      <dgm:prSet/>
      <dgm:spPr/>
      <dgm:t>
        <a:bodyPr/>
        <a:lstStyle/>
        <a:p>
          <a:endParaRPr lang="fr-FR"/>
        </a:p>
      </dgm:t>
    </dgm:pt>
    <dgm:pt modelId="{998B4A24-51F2-49A4-A826-85AD1407FB1C}">
      <dgm:prSet phldrT="[Texte]"/>
      <dgm:spPr/>
      <dgm:t>
        <a:bodyPr/>
        <a:lstStyle/>
        <a:p>
          <a:pPr algn="ctr" rtl="1"/>
          <a:r>
            <a:rPr lang="ar-DZ" dirty="0" smtClean="0">
              <a:latin typeface="Georgia" pitchFamily="18" charset="0"/>
            </a:rPr>
            <a:t>تقرير بدون متابعة التوصيات </a:t>
          </a:r>
          <a:endParaRPr lang="fr-FR" dirty="0"/>
        </a:p>
      </dgm:t>
    </dgm:pt>
    <dgm:pt modelId="{CAF4A77F-198D-4B62-9EB1-BB4027503AA5}" type="parTrans" cxnId="{396B47BB-99DD-4ED8-916A-4F974DB9E0FB}">
      <dgm:prSet/>
      <dgm:spPr/>
      <dgm:t>
        <a:bodyPr/>
        <a:lstStyle/>
        <a:p>
          <a:endParaRPr lang="fr-FR"/>
        </a:p>
      </dgm:t>
    </dgm:pt>
    <dgm:pt modelId="{76A8190B-84C3-46CE-9EB5-2DCA9E3DEE09}" type="sibTrans" cxnId="{396B47BB-99DD-4ED8-916A-4F974DB9E0FB}">
      <dgm:prSet/>
      <dgm:spPr/>
      <dgm:t>
        <a:bodyPr/>
        <a:lstStyle/>
        <a:p>
          <a:endParaRPr lang="fr-FR"/>
        </a:p>
      </dgm:t>
    </dgm:pt>
    <dgm:pt modelId="{58DA9A1D-75BA-4817-A9D8-EB244935AE3D}" type="pres">
      <dgm:prSet presAssocID="{949BD8CF-CB5A-4536-9719-23516792FF40}" presName="linearFlow" presStyleCnt="0">
        <dgm:presLayoutVars>
          <dgm:dir/>
          <dgm:resizeHandles val="exact"/>
        </dgm:presLayoutVars>
      </dgm:prSet>
      <dgm:spPr/>
    </dgm:pt>
    <dgm:pt modelId="{9FA3E5D5-703F-45B6-862A-358702C0DE92}" type="pres">
      <dgm:prSet presAssocID="{9F294537-C114-47A0-9C10-F092506C14FD}" presName="node" presStyleLbl="node1" presStyleIdx="0" presStyleCnt="3">
        <dgm:presLayoutVars>
          <dgm:bulletEnabled val="1"/>
        </dgm:presLayoutVars>
      </dgm:prSet>
      <dgm:spPr/>
      <dgm:t>
        <a:bodyPr/>
        <a:lstStyle/>
        <a:p>
          <a:endParaRPr lang="fr-FR"/>
        </a:p>
      </dgm:t>
    </dgm:pt>
    <dgm:pt modelId="{599D6033-BFAA-4E51-9D2E-31DB0FBD61E9}" type="pres">
      <dgm:prSet presAssocID="{BCDBCA9E-8F8F-4D69-86DD-59379F070492}" presName="spacerL" presStyleCnt="0"/>
      <dgm:spPr/>
    </dgm:pt>
    <dgm:pt modelId="{94769E73-5115-4E9C-96FD-C96284A96436}" type="pres">
      <dgm:prSet presAssocID="{BCDBCA9E-8F8F-4D69-86DD-59379F070492}" presName="sibTrans" presStyleLbl="sibTrans2D1" presStyleIdx="0" presStyleCnt="2"/>
      <dgm:spPr/>
      <dgm:t>
        <a:bodyPr/>
        <a:lstStyle/>
        <a:p>
          <a:endParaRPr lang="fr-FR"/>
        </a:p>
      </dgm:t>
    </dgm:pt>
    <dgm:pt modelId="{9083E476-D94C-45CA-BC8D-E5148673871F}" type="pres">
      <dgm:prSet presAssocID="{BCDBCA9E-8F8F-4D69-86DD-59379F070492}" presName="spacerR" presStyleCnt="0"/>
      <dgm:spPr/>
    </dgm:pt>
    <dgm:pt modelId="{95AD5AE4-5F96-4280-8E78-68D2AC696C02}" type="pres">
      <dgm:prSet presAssocID="{AA6C1CC0-D042-4265-ACC9-9DBD3FDCEB35}" presName="node" presStyleLbl="node1" presStyleIdx="1" presStyleCnt="3">
        <dgm:presLayoutVars>
          <dgm:bulletEnabled val="1"/>
        </dgm:presLayoutVars>
      </dgm:prSet>
      <dgm:spPr/>
      <dgm:t>
        <a:bodyPr/>
        <a:lstStyle/>
        <a:p>
          <a:endParaRPr lang="fr-FR"/>
        </a:p>
      </dgm:t>
    </dgm:pt>
    <dgm:pt modelId="{70378390-6076-4260-8CAE-6F7C72296D04}" type="pres">
      <dgm:prSet presAssocID="{7A458EF1-70A1-4D3B-826B-904DBC78FF98}" presName="spacerL" presStyleCnt="0"/>
      <dgm:spPr/>
    </dgm:pt>
    <dgm:pt modelId="{720B1387-F431-4E82-95F7-7972BE53A5CC}" type="pres">
      <dgm:prSet presAssocID="{7A458EF1-70A1-4D3B-826B-904DBC78FF98}" presName="sibTrans" presStyleLbl="sibTrans2D1" presStyleIdx="1" presStyleCnt="2"/>
      <dgm:spPr/>
      <dgm:t>
        <a:bodyPr/>
        <a:lstStyle/>
        <a:p>
          <a:endParaRPr lang="fr-FR"/>
        </a:p>
      </dgm:t>
    </dgm:pt>
    <dgm:pt modelId="{43FC8003-5152-4DEE-94A0-CA330C45DEB1}" type="pres">
      <dgm:prSet presAssocID="{7A458EF1-70A1-4D3B-826B-904DBC78FF98}" presName="spacerR" presStyleCnt="0"/>
      <dgm:spPr/>
    </dgm:pt>
    <dgm:pt modelId="{6441A6F0-7E25-45D7-9C7B-4338EA1CB71A}" type="pres">
      <dgm:prSet presAssocID="{998B4A24-51F2-49A4-A826-85AD1407FB1C}" presName="node" presStyleLbl="node1" presStyleIdx="2" presStyleCnt="3">
        <dgm:presLayoutVars>
          <dgm:bulletEnabled val="1"/>
        </dgm:presLayoutVars>
      </dgm:prSet>
      <dgm:spPr/>
      <dgm:t>
        <a:bodyPr/>
        <a:lstStyle/>
        <a:p>
          <a:endParaRPr lang="fr-FR"/>
        </a:p>
      </dgm:t>
    </dgm:pt>
  </dgm:ptLst>
  <dgm:cxnLst>
    <dgm:cxn modelId="{9581EF51-35DD-4558-853F-0600B10D66C5}" type="presOf" srcId="{AA6C1CC0-D042-4265-ACC9-9DBD3FDCEB35}" destId="{95AD5AE4-5F96-4280-8E78-68D2AC696C02}" srcOrd="0" destOrd="0" presId="urn:microsoft.com/office/officeart/2005/8/layout/equation1"/>
    <dgm:cxn modelId="{F45A94E9-4BD1-4C1A-8C9C-81820F06AC67}" type="presOf" srcId="{998B4A24-51F2-49A4-A826-85AD1407FB1C}" destId="{6441A6F0-7E25-45D7-9C7B-4338EA1CB71A}" srcOrd="0" destOrd="0" presId="urn:microsoft.com/office/officeart/2005/8/layout/equation1"/>
    <dgm:cxn modelId="{396B47BB-99DD-4ED8-916A-4F974DB9E0FB}" srcId="{949BD8CF-CB5A-4536-9719-23516792FF40}" destId="{998B4A24-51F2-49A4-A826-85AD1407FB1C}" srcOrd="2" destOrd="0" parTransId="{CAF4A77F-198D-4B62-9EB1-BB4027503AA5}" sibTransId="{76A8190B-84C3-46CE-9EB5-2DCA9E3DEE09}"/>
    <dgm:cxn modelId="{4067FA7A-BA73-4D18-8C18-919F65F444D1}" srcId="{949BD8CF-CB5A-4536-9719-23516792FF40}" destId="{AA6C1CC0-D042-4265-ACC9-9DBD3FDCEB35}" srcOrd="1" destOrd="0" parTransId="{DCECBA91-DC83-44A9-978E-8BBED3C83741}" sibTransId="{7A458EF1-70A1-4D3B-826B-904DBC78FF98}"/>
    <dgm:cxn modelId="{E768350D-92DF-4923-B1A7-8C75A837FF81}" type="presOf" srcId="{7A458EF1-70A1-4D3B-826B-904DBC78FF98}" destId="{720B1387-F431-4E82-95F7-7972BE53A5CC}" srcOrd="0" destOrd="0" presId="urn:microsoft.com/office/officeart/2005/8/layout/equation1"/>
    <dgm:cxn modelId="{30C5C608-BB83-4FBB-B7B7-5D6FFFC381FA}" type="presOf" srcId="{9F294537-C114-47A0-9C10-F092506C14FD}" destId="{9FA3E5D5-703F-45B6-862A-358702C0DE92}" srcOrd="0" destOrd="0" presId="urn:microsoft.com/office/officeart/2005/8/layout/equation1"/>
    <dgm:cxn modelId="{938A5F6D-E26D-4F78-8372-F266CCF3016B}" srcId="{949BD8CF-CB5A-4536-9719-23516792FF40}" destId="{9F294537-C114-47A0-9C10-F092506C14FD}" srcOrd="0" destOrd="0" parTransId="{21753B50-E49F-4812-AEA1-D278636EFDEF}" sibTransId="{BCDBCA9E-8F8F-4D69-86DD-59379F070492}"/>
    <dgm:cxn modelId="{92C2ACD1-6F2F-46C9-850C-878F95C09D73}" type="presOf" srcId="{BCDBCA9E-8F8F-4D69-86DD-59379F070492}" destId="{94769E73-5115-4E9C-96FD-C96284A96436}" srcOrd="0" destOrd="0" presId="urn:microsoft.com/office/officeart/2005/8/layout/equation1"/>
    <dgm:cxn modelId="{ADB12203-CF10-4B8C-8E5E-D4D1390F6C17}" type="presOf" srcId="{949BD8CF-CB5A-4536-9719-23516792FF40}" destId="{58DA9A1D-75BA-4817-A9D8-EB244935AE3D}" srcOrd="0" destOrd="0" presId="urn:microsoft.com/office/officeart/2005/8/layout/equation1"/>
    <dgm:cxn modelId="{8BF2B9D6-4EE7-496A-B812-C84F66D9F837}" type="presParOf" srcId="{58DA9A1D-75BA-4817-A9D8-EB244935AE3D}" destId="{9FA3E5D5-703F-45B6-862A-358702C0DE92}" srcOrd="0" destOrd="0" presId="urn:microsoft.com/office/officeart/2005/8/layout/equation1"/>
    <dgm:cxn modelId="{71EAA6EC-4DE4-45A8-A4C0-79729A5157C6}" type="presParOf" srcId="{58DA9A1D-75BA-4817-A9D8-EB244935AE3D}" destId="{599D6033-BFAA-4E51-9D2E-31DB0FBD61E9}" srcOrd="1" destOrd="0" presId="urn:microsoft.com/office/officeart/2005/8/layout/equation1"/>
    <dgm:cxn modelId="{3B4CC9C6-1B59-42E2-A7DA-8F25F1059572}" type="presParOf" srcId="{58DA9A1D-75BA-4817-A9D8-EB244935AE3D}" destId="{94769E73-5115-4E9C-96FD-C96284A96436}" srcOrd="2" destOrd="0" presId="urn:microsoft.com/office/officeart/2005/8/layout/equation1"/>
    <dgm:cxn modelId="{36214A95-984B-407C-B63F-E2DCCB2A75D8}" type="presParOf" srcId="{58DA9A1D-75BA-4817-A9D8-EB244935AE3D}" destId="{9083E476-D94C-45CA-BC8D-E5148673871F}" srcOrd="3" destOrd="0" presId="urn:microsoft.com/office/officeart/2005/8/layout/equation1"/>
    <dgm:cxn modelId="{E28CE249-7A62-4EBE-A42B-CCF883811E42}" type="presParOf" srcId="{58DA9A1D-75BA-4817-A9D8-EB244935AE3D}" destId="{95AD5AE4-5F96-4280-8E78-68D2AC696C02}" srcOrd="4" destOrd="0" presId="urn:microsoft.com/office/officeart/2005/8/layout/equation1"/>
    <dgm:cxn modelId="{E0001833-8835-455F-9F5E-0803F95E672C}" type="presParOf" srcId="{58DA9A1D-75BA-4817-A9D8-EB244935AE3D}" destId="{70378390-6076-4260-8CAE-6F7C72296D04}" srcOrd="5" destOrd="0" presId="urn:microsoft.com/office/officeart/2005/8/layout/equation1"/>
    <dgm:cxn modelId="{F426E256-1ED9-4EF8-95BE-55C393DADDEC}" type="presParOf" srcId="{58DA9A1D-75BA-4817-A9D8-EB244935AE3D}" destId="{720B1387-F431-4E82-95F7-7972BE53A5CC}" srcOrd="6" destOrd="0" presId="urn:microsoft.com/office/officeart/2005/8/layout/equation1"/>
    <dgm:cxn modelId="{EEB80762-511B-4B5A-89D1-B175309B2D82}" type="presParOf" srcId="{58DA9A1D-75BA-4817-A9D8-EB244935AE3D}" destId="{43FC8003-5152-4DEE-94A0-CA330C45DEB1}" srcOrd="7" destOrd="0" presId="urn:microsoft.com/office/officeart/2005/8/layout/equation1"/>
    <dgm:cxn modelId="{18199819-9AF6-4DE0-9660-13D6ED6A99D8}" type="presParOf" srcId="{58DA9A1D-75BA-4817-A9D8-EB244935AE3D}" destId="{6441A6F0-7E25-45D7-9C7B-4338EA1CB71A}" srcOrd="8" destOrd="0" presId="urn:microsoft.com/office/officeart/2005/8/layout/equation1"/>
  </dgm:cxnLst>
  <dgm:bg/>
  <dgm:whole/>
</dgm:dataModel>
</file>

<file path=ppt/diagrams/data3.xml><?xml version="1.0" encoding="utf-8"?>
<dgm:dataModel xmlns:dgm="http://schemas.openxmlformats.org/drawingml/2006/diagram" xmlns:a="http://schemas.openxmlformats.org/drawingml/2006/main">
  <dgm:ptLst>
    <dgm:pt modelId="{AF2D4D75-C848-4BDF-8ED2-D29C1B5942EC}" type="doc">
      <dgm:prSet loTypeId="urn:microsoft.com/office/officeart/2008/layout/VerticalCurvedList" loCatId="list" qsTypeId="urn:microsoft.com/office/officeart/2005/8/quickstyle/simple3" qsCatId="simple" csTypeId="urn:microsoft.com/office/officeart/2005/8/colors/colorful1#2" csCatId="colorful" phldr="1"/>
      <dgm:spPr/>
      <dgm:t>
        <a:bodyPr/>
        <a:lstStyle/>
        <a:p>
          <a:endParaRPr lang="fr-FR"/>
        </a:p>
      </dgm:t>
    </dgm:pt>
    <dgm:pt modelId="{66C45F4E-8567-4B32-BD89-5417CC83AE8D}">
      <dgm:prSet phldrT="[Texte]" custT="1"/>
      <dgm:spPr/>
      <dgm:t>
        <a:bodyPr/>
        <a:lstStyle/>
        <a:p>
          <a:pPr algn="r" rtl="1"/>
          <a:r>
            <a:rPr lang="ar-DZ" sz="3200" dirty="0" smtClean="0"/>
            <a:t>يمتلك مجموعة من</a:t>
          </a:r>
          <a:r>
            <a:rPr lang="ar-DZ" sz="3200" b="1" dirty="0" smtClean="0"/>
            <a:t> الكفاءات </a:t>
          </a:r>
          <a:r>
            <a:rPr lang="ar-DZ" sz="3200" dirty="0" smtClean="0"/>
            <a:t>: مهارات الاتصال </a:t>
          </a:r>
          <a:r>
            <a:rPr lang="ar-DZ" sz="3200" dirty="0" err="1" smtClean="0"/>
            <a:t>و</a:t>
          </a:r>
          <a:r>
            <a:rPr lang="ar-DZ" sz="3200" dirty="0" smtClean="0"/>
            <a:t> تقنيات التحرير </a:t>
          </a:r>
          <a:r>
            <a:rPr lang="ar-DZ" sz="3200" dirty="0" err="1" smtClean="0"/>
            <a:t>و</a:t>
          </a:r>
          <a:r>
            <a:rPr lang="ar-DZ" sz="3200" dirty="0" smtClean="0"/>
            <a:t> تقنيات التدقيق </a:t>
          </a:r>
          <a:r>
            <a:rPr lang="ar-DZ" sz="3200" dirty="0" err="1" smtClean="0"/>
            <a:t>و</a:t>
          </a:r>
          <a:r>
            <a:rPr lang="ar-DZ" sz="3200" dirty="0" smtClean="0"/>
            <a:t> التفتيش</a:t>
          </a:r>
          <a:endParaRPr lang="fr-FR" sz="3200" b="1" dirty="0"/>
        </a:p>
      </dgm:t>
    </dgm:pt>
    <dgm:pt modelId="{4636F782-B7B9-4AD6-AF0B-74F254277370}" type="parTrans" cxnId="{C870333C-EC02-4EB2-848E-DD47907AC410}">
      <dgm:prSet/>
      <dgm:spPr/>
      <dgm:t>
        <a:bodyPr/>
        <a:lstStyle/>
        <a:p>
          <a:endParaRPr lang="fr-FR"/>
        </a:p>
      </dgm:t>
    </dgm:pt>
    <dgm:pt modelId="{A35D163F-D556-46AC-9607-5B9A07EBDFAA}" type="sibTrans" cxnId="{C870333C-EC02-4EB2-848E-DD47907AC410}">
      <dgm:prSet/>
      <dgm:spPr/>
      <dgm:t>
        <a:bodyPr/>
        <a:lstStyle/>
        <a:p>
          <a:endParaRPr lang="fr-FR"/>
        </a:p>
      </dgm:t>
    </dgm:pt>
    <dgm:pt modelId="{37F78787-056C-4AEC-B97C-E068576BE2DF}">
      <dgm:prSet custT="1"/>
      <dgm:spPr/>
      <dgm:t>
        <a:bodyPr/>
        <a:lstStyle/>
        <a:p>
          <a:pPr algn="r" rtl="1"/>
          <a:r>
            <a:rPr lang="ar-DZ" sz="3600" dirty="0" smtClean="0"/>
            <a:t>احترام </a:t>
          </a:r>
          <a:r>
            <a:rPr lang="ar-DZ" sz="3600" dirty="0" err="1" smtClean="0"/>
            <a:t>و</a:t>
          </a:r>
          <a:r>
            <a:rPr lang="ar-DZ" sz="3600" dirty="0" smtClean="0"/>
            <a:t> التحلي بمبادئ أخلاقية المهنة</a:t>
          </a:r>
          <a:endParaRPr lang="fr-FR" sz="3600" b="1" dirty="0"/>
        </a:p>
      </dgm:t>
    </dgm:pt>
    <dgm:pt modelId="{88F6FFF4-126E-4B99-9213-438EAE95CED8}" type="sibTrans" cxnId="{DA559059-494D-4891-A399-AD8F486C5D53}">
      <dgm:prSet/>
      <dgm:spPr/>
      <dgm:t>
        <a:bodyPr/>
        <a:lstStyle/>
        <a:p>
          <a:endParaRPr lang="fr-FR"/>
        </a:p>
      </dgm:t>
    </dgm:pt>
    <dgm:pt modelId="{DF4D1CD0-942B-49F1-94B9-58369731B84E}" type="parTrans" cxnId="{DA559059-494D-4891-A399-AD8F486C5D53}">
      <dgm:prSet/>
      <dgm:spPr/>
      <dgm:t>
        <a:bodyPr/>
        <a:lstStyle/>
        <a:p>
          <a:endParaRPr lang="fr-FR"/>
        </a:p>
      </dgm:t>
    </dgm:pt>
    <dgm:pt modelId="{503012E6-FC54-4704-A088-36CC0A3A30B2}">
      <dgm:prSet phldrT="[Texte]" custT="1"/>
      <dgm:spPr/>
      <dgm:t>
        <a:bodyPr/>
        <a:lstStyle/>
        <a:p>
          <a:pPr algn="r" rtl="1"/>
          <a:r>
            <a:rPr lang="ar-DZ" sz="3600" dirty="0" smtClean="0"/>
            <a:t>إتباع منهجية عمل </a:t>
          </a:r>
          <a:endParaRPr lang="fr-FR" sz="3600" b="1" dirty="0"/>
        </a:p>
      </dgm:t>
    </dgm:pt>
    <dgm:pt modelId="{1329363C-773F-44FC-939D-E8D4BB90686B}" type="sibTrans" cxnId="{59455D1C-4799-4E19-A8FE-39F9504F0E78}">
      <dgm:prSet/>
      <dgm:spPr/>
      <dgm:t>
        <a:bodyPr/>
        <a:lstStyle/>
        <a:p>
          <a:endParaRPr lang="fr-FR"/>
        </a:p>
      </dgm:t>
    </dgm:pt>
    <dgm:pt modelId="{2F4BCA2C-672C-466B-932D-D50A6E6D46D5}" type="parTrans" cxnId="{59455D1C-4799-4E19-A8FE-39F9504F0E78}">
      <dgm:prSet/>
      <dgm:spPr/>
      <dgm:t>
        <a:bodyPr/>
        <a:lstStyle/>
        <a:p>
          <a:endParaRPr lang="fr-FR"/>
        </a:p>
      </dgm:t>
    </dgm:pt>
    <dgm:pt modelId="{F3DBB484-074B-412A-9239-8D299CF54CA7}" type="pres">
      <dgm:prSet presAssocID="{AF2D4D75-C848-4BDF-8ED2-D29C1B5942EC}" presName="Name0" presStyleCnt="0">
        <dgm:presLayoutVars>
          <dgm:chMax val="7"/>
          <dgm:chPref val="7"/>
          <dgm:dir/>
        </dgm:presLayoutVars>
      </dgm:prSet>
      <dgm:spPr/>
      <dgm:t>
        <a:bodyPr/>
        <a:lstStyle/>
        <a:p>
          <a:endParaRPr lang="fr-FR"/>
        </a:p>
      </dgm:t>
    </dgm:pt>
    <dgm:pt modelId="{7694D66D-8D8F-4070-B07C-8B6CE251232D}" type="pres">
      <dgm:prSet presAssocID="{AF2D4D75-C848-4BDF-8ED2-D29C1B5942EC}" presName="Name1" presStyleCnt="0"/>
      <dgm:spPr/>
    </dgm:pt>
    <dgm:pt modelId="{4DF047AA-8BB7-479E-BD72-F072FC76B88C}" type="pres">
      <dgm:prSet presAssocID="{AF2D4D75-C848-4BDF-8ED2-D29C1B5942EC}" presName="cycle" presStyleCnt="0"/>
      <dgm:spPr/>
    </dgm:pt>
    <dgm:pt modelId="{4EAC3ACC-BFDC-4C07-98B7-471E9C6996E2}" type="pres">
      <dgm:prSet presAssocID="{AF2D4D75-C848-4BDF-8ED2-D29C1B5942EC}" presName="srcNode" presStyleLbl="node1" presStyleIdx="0" presStyleCnt="3"/>
      <dgm:spPr/>
    </dgm:pt>
    <dgm:pt modelId="{C115993F-F855-44D4-9453-4ADCF22F6EB9}" type="pres">
      <dgm:prSet presAssocID="{AF2D4D75-C848-4BDF-8ED2-D29C1B5942EC}" presName="conn" presStyleLbl="parChTrans1D2" presStyleIdx="0" presStyleCnt="1"/>
      <dgm:spPr/>
      <dgm:t>
        <a:bodyPr/>
        <a:lstStyle/>
        <a:p>
          <a:endParaRPr lang="fr-FR"/>
        </a:p>
      </dgm:t>
    </dgm:pt>
    <dgm:pt modelId="{662EEF11-D413-48CE-87F5-600B643B0F2F}" type="pres">
      <dgm:prSet presAssocID="{AF2D4D75-C848-4BDF-8ED2-D29C1B5942EC}" presName="extraNode" presStyleLbl="node1" presStyleIdx="0" presStyleCnt="3"/>
      <dgm:spPr/>
    </dgm:pt>
    <dgm:pt modelId="{C8093D85-8031-40D4-9DCE-1A19423E7140}" type="pres">
      <dgm:prSet presAssocID="{AF2D4D75-C848-4BDF-8ED2-D29C1B5942EC}" presName="dstNode" presStyleLbl="node1" presStyleIdx="0" presStyleCnt="3"/>
      <dgm:spPr/>
    </dgm:pt>
    <dgm:pt modelId="{0AEF7DB3-1BA6-4BA9-8E38-8AF3446EBA13}" type="pres">
      <dgm:prSet presAssocID="{66C45F4E-8567-4B32-BD89-5417CC83AE8D}" presName="text_1" presStyleLbl="node1" presStyleIdx="0" presStyleCnt="3">
        <dgm:presLayoutVars>
          <dgm:bulletEnabled val="1"/>
        </dgm:presLayoutVars>
      </dgm:prSet>
      <dgm:spPr/>
      <dgm:t>
        <a:bodyPr/>
        <a:lstStyle/>
        <a:p>
          <a:endParaRPr lang="fr-FR"/>
        </a:p>
      </dgm:t>
    </dgm:pt>
    <dgm:pt modelId="{5EA728EE-5086-4F23-BE49-CCA0B1365B10}" type="pres">
      <dgm:prSet presAssocID="{66C45F4E-8567-4B32-BD89-5417CC83AE8D}" presName="accent_1" presStyleCnt="0"/>
      <dgm:spPr/>
    </dgm:pt>
    <dgm:pt modelId="{2455CE79-B63D-4BF8-A840-C589841577D7}" type="pres">
      <dgm:prSet presAssocID="{66C45F4E-8567-4B32-BD89-5417CC83AE8D}" presName="accentRepeatNode" presStyleLbl="solidFgAcc1" presStyleIdx="0" presStyleCnt="3" custLinFactNeighborX="5663" custLinFactNeighborY="3775"/>
      <dgm:spPr/>
    </dgm:pt>
    <dgm:pt modelId="{0DFC52E1-9D4A-47D1-A93B-01D56630D86D}" type="pres">
      <dgm:prSet presAssocID="{503012E6-FC54-4704-A088-36CC0A3A30B2}" presName="text_2" presStyleLbl="node1" presStyleIdx="1" presStyleCnt="3">
        <dgm:presLayoutVars>
          <dgm:bulletEnabled val="1"/>
        </dgm:presLayoutVars>
      </dgm:prSet>
      <dgm:spPr/>
      <dgm:t>
        <a:bodyPr/>
        <a:lstStyle/>
        <a:p>
          <a:endParaRPr lang="fr-FR"/>
        </a:p>
      </dgm:t>
    </dgm:pt>
    <dgm:pt modelId="{64359A61-FB03-428C-AA9F-826192E387B4}" type="pres">
      <dgm:prSet presAssocID="{503012E6-FC54-4704-A088-36CC0A3A30B2}" presName="accent_2" presStyleCnt="0"/>
      <dgm:spPr/>
    </dgm:pt>
    <dgm:pt modelId="{9DC4FE29-9B2D-4F2C-A4FD-2F38C9DA8220}" type="pres">
      <dgm:prSet presAssocID="{503012E6-FC54-4704-A088-36CC0A3A30B2}" presName="accentRepeatNode" presStyleLbl="solidFgAcc1" presStyleIdx="1" presStyleCnt="3"/>
      <dgm:spPr/>
    </dgm:pt>
    <dgm:pt modelId="{0A3325C1-B14B-4F78-BE9B-156C2381725F}" type="pres">
      <dgm:prSet presAssocID="{37F78787-056C-4AEC-B97C-E068576BE2DF}" presName="text_3" presStyleLbl="node1" presStyleIdx="2" presStyleCnt="3">
        <dgm:presLayoutVars>
          <dgm:bulletEnabled val="1"/>
        </dgm:presLayoutVars>
      </dgm:prSet>
      <dgm:spPr/>
      <dgm:t>
        <a:bodyPr/>
        <a:lstStyle/>
        <a:p>
          <a:endParaRPr lang="fr-FR"/>
        </a:p>
      </dgm:t>
    </dgm:pt>
    <dgm:pt modelId="{36E04670-C290-4447-8298-697D507B1447}" type="pres">
      <dgm:prSet presAssocID="{37F78787-056C-4AEC-B97C-E068576BE2DF}" presName="accent_3" presStyleCnt="0"/>
      <dgm:spPr/>
    </dgm:pt>
    <dgm:pt modelId="{9A2DB485-09C9-4A45-9BEB-FEA87079BCE4}" type="pres">
      <dgm:prSet presAssocID="{37F78787-056C-4AEC-B97C-E068576BE2DF}" presName="accentRepeatNode" presStyleLbl="solidFgAcc1" presStyleIdx="2" presStyleCnt="3"/>
      <dgm:spPr/>
    </dgm:pt>
  </dgm:ptLst>
  <dgm:cxnLst>
    <dgm:cxn modelId="{1A37A5F5-B45C-478F-A622-4CB56AC3DB70}" type="presOf" srcId="{503012E6-FC54-4704-A088-36CC0A3A30B2}" destId="{0DFC52E1-9D4A-47D1-A93B-01D56630D86D}" srcOrd="0" destOrd="0" presId="urn:microsoft.com/office/officeart/2008/layout/VerticalCurvedList"/>
    <dgm:cxn modelId="{86CC844C-A7AF-42DC-AB78-713412825EED}" type="presOf" srcId="{37F78787-056C-4AEC-B97C-E068576BE2DF}" destId="{0A3325C1-B14B-4F78-BE9B-156C2381725F}" srcOrd="0" destOrd="0" presId="urn:microsoft.com/office/officeart/2008/layout/VerticalCurvedList"/>
    <dgm:cxn modelId="{6E787FD1-F2E3-4D01-934F-3416610EFBF3}" type="presOf" srcId="{66C45F4E-8567-4B32-BD89-5417CC83AE8D}" destId="{0AEF7DB3-1BA6-4BA9-8E38-8AF3446EBA13}" srcOrd="0" destOrd="0" presId="urn:microsoft.com/office/officeart/2008/layout/VerticalCurvedList"/>
    <dgm:cxn modelId="{5494AE25-AC1C-49FC-B14C-A7A2EB219F63}" type="presOf" srcId="{A35D163F-D556-46AC-9607-5B9A07EBDFAA}" destId="{C115993F-F855-44D4-9453-4ADCF22F6EB9}" srcOrd="0" destOrd="0" presId="urn:microsoft.com/office/officeart/2008/layout/VerticalCurvedList"/>
    <dgm:cxn modelId="{59455D1C-4799-4E19-A8FE-39F9504F0E78}" srcId="{AF2D4D75-C848-4BDF-8ED2-D29C1B5942EC}" destId="{503012E6-FC54-4704-A088-36CC0A3A30B2}" srcOrd="1" destOrd="0" parTransId="{2F4BCA2C-672C-466B-932D-D50A6E6D46D5}" sibTransId="{1329363C-773F-44FC-939D-E8D4BB90686B}"/>
    <dgm:cxn modelId="{DA559059-494D-4891-A399-AD8F486C5D53}" srcId="{AF2D4D75-C848-4BDF-8ED2-D29C1B5942EC}" destId="{37F78787-056C-4AEC-B97C-E068576BE2DF}" srcOrd="2" destOrd="0" parTransId="{DF4D1CD0-942B-49F1-94B9-58369731B84E}" sibTransId="{88F6FFF4-126E-4B99-9213-438EAE95CED8}"/>
    <dgm:cxn modelId="{A68C58F7-E3E1-4546-922B-518FDC5EFDA4}" type="presOf" srcId="{AF2D4D75-C848-4BDF-8ED2-D29C1B5942EC}" destId="{F3DBB484-074B-412A-9239-8D299CF54CA7}" srcOrd="0" destOrd="0" presId="urn:microsoft.com/office/officeart/2008/layout/VerticalCurvedList"/>
    <dgm:cxn modelId="{C870333C-EC02-4EB2-848E-DD47907AC410}" srcId="{AF2D4D75-C848-4BDF-8ED2-D29C1B5942EC}" destId="{66C45F4E-8567-4B32-BD89-5417CC83AE8D}" srcOrd="0" destOrd="0" parTransId="{4636F782-B7B9-4AD6-AF0B-74F254277370}" sibTransId="{A35D163F-D556-46AC-9607-5B9A07EBDFAA}"/>
    <dgm:cxn modelId="{4ACF54C2-180D-4E73-8612-86B8D2E93E12}" type="presParOf" srcId="{F3DBB484-074B-412A-9239-8D299CF54CA7}" destId="{7694D66D-8D8F-4070-B07C-8B6CE251232D}" srcOrd="0" destOrd="0" presId="urn:microsoft.com/office/officeart/2008/layout/VerticalCurvedList"/>
    <dgm:cxn modelId="{B4243D00-0DB7-4C66-9B1A-1516CCBAEFC7}" type="presParOf" srcId="{7694D66D-8D8F-4070-B07C-8B6CE251232D}" destId="{4DF047AA-8BB7-479E-BD72-F072FC76B88C}" srcOrd="0" destOrd="0" presId="urn:microsoft.com/office/officeart/2008/layout/VerticalCurvedList"/>
    <dgm:cxn modelId="{60573CD0-F650-47B5-8377-BFDA4FEC40BB}" type="presParOf" srcId="{4DF047AA-8BB7-479E-BD72-F072FC76B88C}" destId="{4EAC3ACC-BFDC-4C07-98B7-471E9C6996E2}" srcOrd="0" destOrd="0" presId="urn:microsoft.com/office/officeart/2008/layout/VerticalCurvedList"/>
    <dgm:cxn modelId="{B550A644-12D3-4DFB-B7A0-A98D235D617D}" type="presParOf" srcId="{4DF047AA-8BB7-479E-BD72-F072FC76B88C}" destId="{C115993F-F855-44D4-9453-4ADCF22F6EB9}" srcOrd="1" destOrd="0" presId="urn:microsoft.com/office/officeart/2008/layout/VerticalCurvedList"/>
    <dgm:cxn modelId="{89DF4D8F-E32A-41AF-911C-33C42E492D8A}" type="presParOf" srcId="{4DF047AA-8BB7-479E-BD72-F072FC76B88C}" destId="{662EEF11-D413-48CE-87F5-600B643B0F2F}" srcOrd="2" destOrd="0" presId="urn:microsoft.com/office/officeart/2008/layout/VerticalCurvedList"/>
    <dgm:cxn modelId="{23D1B38F-CCE2-49AA-9735-81EA3795D74B}" type="presParOf" srcId="{4DF047AA-8BB7-479E-BD72-F072FC76B88C}" destId="{C8093D85-8031-40D4-9DCE-1A19423E7140}" srcOrd="3" destOrd="0" presId="urn:microsoft.com/office/officeart/2008/layout/VerticalCurvedList"/>
    <dgm:cxn modelId="{C555B491-BCE2-40EC-B9CD-524EC2D6F26C}" type="presParOf" srcId="{7694D66D-8D8F-4070-B07C-8B6CE251232D}" destId="{0AEF7DB3-1BA6-4BA9-8E38-8AF3446EBA13}" srcOrd="1" destOrd="0" presId="urn:microsoft.com/office/officeart/2008/layout/VerticalCurvedList"/>
    <dgm:cxn modelId="{F5F7A165-718F-4302-9981-70407139F889}" type="presParOf" srcId="{7694D66D-8D8F-4070-B07C-8B6CE251232D}" destId="{5EA728EE-5086-4F23-BE49-CCA0B1365B10}" srcOrd="2" destOrd="0" presId="urn:microsoft.com/office/officeart/2008/layout/VerticalCurvedList"/>
    <dgm:cxn modelId="{4855936E-AD94-4D72-83D2-A0826CE1E7EB}" type="presParOf" srcId="{5EA728EE-5086-4F23-BE49-CCA0B1365B10}" destId="{2455CE79-B63D-4BF8-A840-C589841577D7}" srcOrd="0" destOrd="0" presId="urn:microsoft.com/office/officeart/2008/layout/VerticalCurvedList"/>
    <dgm:cxn modelId="{7C76F828-6EC6-49DA-8C98-C2103096E0A8}" type="presParOf" srcId="{7694D66D-8D8F-4070-B07C-8B6CE251232D}" destId="{0DFC52E1-9D4A-47D1-A93B-01D56630D86D}" srcOrd="3" destOrd="0" presId="urn:microsoft.com/office/officeart/2008/layout/VerticalCurvedList"/>
    <dgm:cxn modelId="{0DE00477-E94A-4BA4-A7B0-333E14D67360}" type="presParOf" srcId="{7694D66D-8D8F-4070-B07C-8B6CE251232D}" destId="{64359A61-FB03-428C-AA9F-826192E387B4}" srcOrd="4" destOrd="0" presId="urn:microsoft.com/office/officeart/2008/layout/VerticalCurvedList"/>
    <dgm:cxn modelId="{D1190545-79A6-4F65-A8ED-306FC5D608AD}" type="presParOf" srcId="{64359A61-FB03-428C-AA9F-826192E387B4}" destId="{9DC4FE29-9B2D-4F2C-A4FD-2F38C9DA8220}" srcOrd="0" destOrd="0" presId="urn:microsoft.com/office/officeart/2008/layout/VerticalCurvedList"/>
    <dgm:cxn modelId="{E4186110-8746-4A2E-8F4F-CC7DA140E505}" type="presParOf" srcId="{7694D66D-8D8F-4070-B07C-8B6CE251232D}" destId="{0A3325C1-B14B-4F78-BE9B-156C2381725F}" srcOrd="5" destOrd="0" presId="urn:microsoft.com/office/officeart/2008/layout/VerticalCurvedList"/>
    <dgm:cxn modelId="{9255AC7D-E6AB-43B2-A0E7-6F16769FE29E}" type="presParOf" srcId="{7694D66D-8D8F-4070-B07C-8B6CE251232D}" destId="{36E04670-C290-4447-8298-697D507B1447}" srcOrd="6" destOrd="0" presId="urn:microsoft.com/office/officeart/2008/layout/VerticalCurvedList"/>
    <dgm:cxn modelId="{926CC083-258E-42B4-BF2A-410CF28DBC11}" type="presParOf" srcId="{36E04670-C290-4447-8298-697D507B1447}" destId="{9A2DB485-09C9-4A45-9BEB-FEA87079BCE4}" srcOrd="0" destOrd="0" presId="urn:microsoft.com/office/officeart/2008/layout/VerticalCurvedList"/>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3126E7E-B945-42A4-8083-90ECA6E886E9}" type="datetimeFigureOut">
              <a:rPr lang="fr-FR" smtClean="0"/>
              <a:pPr/>
              <a:t>19/11/2022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F17581-BCB5-4B7E-8341-042E244690BE}" type="slidenum">
              <a:rPr lang="fr-FR" smtClean="0"/>
              <a:pPr/>
              <a:t>‹N°›</a:t>
            </a:fld>
            <a:endParaRPr lang="fr-FR"/>
          </a:p>
        </p:txBody>
      </p:sp>
    </p:spTree>
    <p:extLst>
      <p:ext uri="{BB962C8B-B14F-4D97-AF65-F5344CB8AC3E}">
        <p14:creationId xmlns="" xmlns:p14="http://schemas.microsoft.com/office/powerpoint/2010/main" val="1146858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3126E7E-B945-42A4-8083-90ECA6E886E9}" type="datetimeFigureOut">
              <a:rPr lang="fr-FR" smtClean="0"/>
              <a:pPr/>
              <a:t>19/11/2022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F17581-BCB5-4B7E-8341-042E244690BE}" type="slidenum">
              <a:rPr lang="fr-FR" smtClean="0"/>
              <a:pPr/>
              <a:t>‹N°›</a:t>
            </a:fld>
            <a:endParaRPr lang="fr-FR"/>
          </a:p>
        </p:txBody>
      </p:sp>
    </p:spTree>
    <p:extLst>
      <p:ext uri="{BB962C8B-B14F-4D97-AF65-F5344CB8AC3E}">
        <p14:creationId xmlns="" xmlns:p14="http://schemas.microsoft.com/office/powerpoint/2010/main" val="1235778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3126E7E-B945-42A4-8083-90ECA6E886E9}" type="datetimeFigureOut">
              <a:rPr lang="fr-FR" smtClean="0"/>
              <a:pPr/>
              <a:t>19/11/2022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F17581-BCB5-4B7E-8341-042E244690BE}" type="slidenum">
              <a:rPr lang="fr-FR" smtClean="0"/>
              <a:pPr/>
              <a:t>‹N°›</a:t>
            </a:fld>
            <a:endParaRPr lang="fr-FR"/>
          </a:p>
        </p:txBody>
      </p:sp>
    </p:spTree>
    <p:extLst>
      <p:ext uri="{BB962C8B-B14F-4D97-AF65-F5344CB8AC3E}">
        <p14:creationId xmlns="" xmlns:p14="http://schemas.microsoft.com/office/powerpoint/2010/main" val="27750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3126E7E-B945-42A4-8083-90ECA6E886E9}" type="datetimeFigureOut">
              <a:rPr lang="fr-FR" smtClean="0"/>
              <a:pPr/>
              <a:t>19/11/2022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F17581-BCB5-4B7E-8341-042E244690BE}" type="slidenum">
              <a:rPr lang="fr-FR" smtClean="0"/>
              <a:pPr/>
              <a:t>‹N°›</a:t>
            </a:fld>
            <a:endParaRPr lang="fr-FR"/>
          </a:p>
        </p:txBody>
      </p:sp>
    </p:spTree>
    <p:extLst>
      <p:ext uri="{BB962C8B-B14F-4D97-AF65-F5344CB8AC3E}">
        <p14:creationId xmlns="" xmlns:p14="http://schemas.microsoft.com/office/powerpoint/2010/main" val="267045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3126E7E-B945-42A4-8083-90ECA6E886E9}" type="datetimeFigureOut">
              <a:rPr lang="fr-FR" smtClean="0"/>
              <a:pPr/>
              <a:t>19/11/2022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F17581-BCB5-4B7E-8341-042E244690BE}" type="slidenum">
              <a:rPr lang="fr-FR" smtClean="0"/>
              <a:pPr/>
              <a:t>‹N°›</a:t>
            </a:fld>
            <a:endParaRPr lang="fr-FR"/>
          </a:p>
        </p:txBody>
      </p:sp>
    </p:spTree>
    <p:extLst>
      <p:ext uri="{BB962C8B-B14F-4D97-AF65-F5344CB8AC3E}">
        <p14:creationId xmlns="" xmlns:p14="http://schemas.microsoft.com/office/powerpoint/2010/main" val="3745536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3126E7E-B945-42A4-8083-90ECA6E886E9}" type="datetimeFigureOut">
              <a:rPr lang="fr-FR" smtClean="0"/>
              <a:pPr/>
              <a:t>19/11/2022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F17581-BCB5-4B7E-8341-042E244690BE}" type="slidenum">
              <a:rPr lang="fr-FR" smtClean="0"/>
              <a:pPr/>
              <a:t>‹N°›</a:t>
            </a:fld>
            <a:endParaRPr lang="fr-FR"/>
          </a:p>
        </p:txBody>
      </p:sp>
    </p:spTree>
    <p:extLst>
      <p:ext uri="{BB962C8B-B14F-4D97-AF65-F5344CB8AC3E}">
        <p14:creationId xmlns="" xmlns:p14="http://schemas.microsoft.com/office/powerpoint/2010/main" val="3931861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3126E7E-B945-42A4-8083-90ECA6E886E9}" type="datetimeFigureOut">
              <a:rPr lang="fr-FR" smtClean="0"/>
              <a:pPr/>
              <a:t>19/11/2022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AF17581-BCB5-4B7E-8341-042E244690BE}" type="slidenum">
              <a:rPr lang="fr-FR" smtClean="0"/>
              <a:pPr/>
              <a:t>‹N°›</a:t>
            </a:fld>
            <a:endParaRPr lang="fr-FR"/>
          </a:p>
        </p:txBody>
      </p:sp>
    </p:spTree>
    <p:extLst>
      <p:ext uri="{BB962C8B-B14F-4D97-AF65-F5344CB8AC3E}">
        <p14:creationId xmlns="" xmlns:p14="http://schemas.microsoft.com/office/powerpoint/2010/main" val="2600177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3126E7E-B945-42A4-8083-90ECA6E886E9}" type="datetimeFigureOut">
              <a:rPr lang="fr-FR" smtClean="0"/>
              <a:pPr/>
              <a:t>19/11/2022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AF17581-BCB5-4B7E-8341-042E244690BE}" type="slidenum">
              <a:rPr lang="fr-FR" smtClean="0"/>
              <a:pPr/>
              <a:t>‹N°›</a:t>
            </a:fld>
            <a:endParaRPr lang="fr-FR"/>
          </a:p>
        </p:txBody>
      </p:sp>
    </p:spTree>
    <p:extLst>
      <p:ext uri="{BB962C8B-B14F-4D97-AF65-F5344CB8AC3E}">
        <p14:creationId xmlns="" xmlns:p14="http://schemas.microsoft.com/office/powerpoint/2010/main" val="2294948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3126E7E-B945-42A4-8083-90ECA6E886E9}" type="datetimeFigureOut">
              <a:rPr lang="fr-FR" smtClean="0"/>
              <a:pPr/>
              <a:t>19/11/2022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AF17581-BCB5-4B7E-8341-042E244690BE}" type="slidenum">
              <a:rPr lang="fr-FR" smtClean="0"/>
              <a:pPr/>
              <a:t>‹N°›</a:t>
            </a:fld>
            <a:endParaRPr lang="fr-FR"/>
          </a:p>
        </p:txBody>
      </p:sp>
    </p:spTree>
    <p:extLst>
      <p:ext uri="{BB962C8B-B14F-4D97-AF65-F5344CB8AC3E}">
        <p14:creationId xmlns="" xmlns:p14="http://schemas.microsoft.com/office/powerpoint/2010/main" val="2963432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3126E7E-B945-42A4-8083-90ECA6E886E9}" type="datetimeFigureOut">
              <a:rPr lang="fr-FR" smtClean="0"/>
              <a:pPr/>
              <a:t>19/11/2022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F17581-BCB5-4B7E-8341-042E244690BE}" type="slidenum">
              <a:rPr lang="fr-FR" smtClean="0"/>
              <a:pPr/>
              <a:t>‹N°›</a:t>
            </a:fld>
            <a:endParaRPr lang="fr-FR"/>
          </a:p>
        </p:txBody>
      </p:sp>
    </p:spTree>
    <p:extLst>
      <p:ext uri="{BB962C8B-B14F-4D97-AF65-F5344CB8AC3E}">
        <p14:creationId xmlns="" xmlns:p14="http://schemas.microsoft.com/office/powerpoint/2010/main" val="3148439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3126E7E-B945-42A4-8083-90ECA6E886E9}" type="datetimeFigureOut">
              <a:rPr lang="fr-FR" smtClean="0"/>
              <a:pPr/>
              <a:t>19/11/2022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F17581-BCB5-4B7E-8341-042E244690BE}" type="slidenum">
              <a:rPr lang="fr-FR" smtClean="0"/>
              <a:pPr/>
              <a:t>‹N°›</a:t>
            </a:fld>
            <a:endParaRPr lang="fr-FR"/>
          </a:p>
        </p:txBody>
      </p:sp>
    </p:spTree>
    <p:extLst>
      <p:ext uri="{BB962C8B-B14F-4D97-AF65-F5344CB8AC3E}">
        <p14:creationId xmlns="" xmlns:p14="http://schemas.microsoft.com/office/powerpoint/2010/main" val="3226440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126E7E-B945-42A4-8083-90ECA6E886E9}" type="datetimeFigureOut">
              <a:rPr lang="fr-FR" smtClean="0"/>
              <a:pPr/>
              <a:t>19/11/2022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F17581-BCB5-4B7E-8341-042E244690BE}" type="slidenum">
              <a:rPr lang="fr-FR" smtClean="0"/>
              <a:pPr/>
              <a:t>‹N°›</a:t>
            </a:fld>
            <a:endParaRPr lang="fr-FR"/>
          </a:p>
        </p:txBody>
      </p:sp>
    </p:spTree>
    <p:extLst>
      <p:ext uri="{BB962C8B-B14F-4D97-AF65-F5344CB8AC3E}">
        <p14:creationId xmlns="" xmlns:p14="http://schemas.microsoft.com/office/powerpoint/2010/main" val="2298748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4" name="Rectangle 3"/>
          <p:cNvSpPr/>
          <p:nvPr/>
        </p:nvSpPr>
        <p:spPr>
          <a:xfrm>
            <a:off x="2459310" y="362588"/>
            <a:ext cx="7152919" cy="1200329"/>
          </a:xfrm>
          <a:prstGeom prst="rect">
            <a:avLst/>
          </a:prstGeom>
        </p:spPr>
        <p:txBody>
          <a:bodyPr wrap="none">
            <a:spAutoFit/>
          </a:bodyPr>
          <a:lstStyle/>
          <a:p>
            <a:pPr algn="ctr"/>
            <a:r>
              <a:rPr lang="ar-SA" sz="3600" b="1" dirty="0" smtClean="0">
                <a:latin typeface="Georgia" pitchFamily="18" charset="0"/>
              </a:rPr>
              <a:t>الجمهـورية الجزائـرية الديمـقراطــية الشعــبيــة</a:t>
            </a:r>
            <a:endParaRPr lang="ar-DZ" sz="3600" b="1" dirty="0" smtClean="0">
              <a:latin typeface="Georgia" pitchFamily="18" charset="0"/>
            </a:endParaRPr>
          </a:p>
          <a:p>
            <a:pPr algn="ctr"/>
            <a:r>
              <a:rPr lang="ar-DZ" sz="3600" b="1" dirty="0" smtClean="0">
                <a:latin typeface="Georgia" pitchFamily="18" charset="0"/>
              </a:rPr>
              <a:t>وزارة الشباب </a:t>
            </a:r>
            <a:r>
              <a:rPr lang="ar-DZ" sz="3600" b="1" dirty="0" err="1" smtClean="0">
                <a:latin typeface="Georgia" pitchFamily="18" charset="0"/>
              </a:rPr>
              <a:t>و</a:t>
            </a:r>
            <a:r>
              <a:rPr lang="ar-DZ" sz="3600" b="1" dirty="0" smtClean="0">
                <a:latin typeface="Georgia" pitchFamily="18" charset="0"/>
              </a:rPr>
              <a:t> الرياضة</a:t>
            </a:r>
            <a:endParaRPr lang="fr-FR" sz="3600" b="1" dirty="0" smtClean="0">
              <a:latin typeface="Georgia" pitchFamily="18" charset="0"/>
            </a:endParaRPr>
          </a:p>
        </p:txBody>
      </p:sp>
      <p:sp>
        <p:nvSpPr>
          <p:cNvPr id="7" name="Rectangle 6"/>
          <p:cNvSpPr/>
          <p:nvPr>
            <p:custDataLst>
              <p:tags r:id="rId1"/>
            </p:custDataLst>
          </p:nvPr>
        </p:nvSpPr>
        <p:spPr>
          <a:xfrm>
            <a:off x="0" y="3349815"/>
            <a:ext cx="12192000" cy="250764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400" b="1" dirty="0" smtClean="0">
                <a:latin typeface="Georgia" pitchFamily="18" charset="0"/>
              </a:rPr>
              <a:t>                   أداء القطاع : دور المفتشين في تحسين الأداء  </a:t>
            </a:r>
            <a:r>
              <a:rPr lang="ar-DZ" sz="4400" dirty="0" smtClean="0"/>
              <a:t>  </a:t>
            </a:r>
            <a:endParaRPr lang="fr-FR" sz="4400" dirty="0"/>
          </a:p>
        </p:txBody>
      </p:sp>
      <p:pic>
        <p:nvPicPr>
          <p:cNvPr id="1026" name="Picture 2"/>
          <p:cNvPicPr>
            <a:picLocks noChangeAspect="1" noChangeArrowheads="1"/>
          </p:cNvPicPr>
          <p:nvPr/>
        </p:nvPicPr>
        <p:blipFill>
          <a:blip r:embed="rId3"/>
          <a:srcRect/>
          <a:stretch>
            <a:fillRect/>
          </a:stretch>
        </p:blipFill>
        <p:spPr bwMode="auto">
          <a:xfrm>
            <a:off x="9023638" y="3283527"/>
            <a:ext cx="2932833" cy="2521528"/>
          </a:xfrm>
          <a:prstGeom prst="rect">
            <a:avLst/>
          </a:prstGeom>
          <a:ln w="127000" cap="sq">
            <a:solidFill>
              <a:schemeClr val="accent5">
                <a:lumMod val="50000"/>
              </a:schemeClr>
            </a:solidFill>
            <a:miter lim="800000"/>
          </a:ln>
          <a:effectLst>
            <a:outerShdw blurRad="57150" dist="50800" dir="2700000" algn="tl" rotWithShape="0">
              <a:srgbClr val="000000">
                <a:alpha val="40000"/>
              </a:srgbClr>
            </a:outerShdw>
          </a:effectLst>
        </p:spPr>
      </p:pic>
      <p:sp>
        <p:nvSpPr>
          <p:cNvPr id="8" name="Rectangle 7"/>
          <p:cNvSpPr/>
          <p:nvPr/>
        </p:nvSpPr>
        <p:spPr>
          <a:xfrm>
            <a:off x="2133600" y="2149825"/>
            <a:ext cx="8199524" cy="646331"/>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rtl="1"/>
            <a:r>
              <a:rPr lang="ar-DZ" sz="3600" b="1" cap="all" dirty="0" smtClean="0">
                <a:ln w="0">
                  <a:solidFill>
                    <a:srgbClr val="002060"/>
                  </a:solidFill>
                </a:ln>
                <a:solidFill>
                  <a:srgbClr val="002060"/>
                </a:solidFill>
                <a:effectLst>
                  <a:reflection blurRad="6350" stA="55000" endA="300" endPos="45500" dir="5400000" sy="-100000" algn="bl" rotWithShape="0"/>
                </a:effectLst>
              </a:rPr>
              <a:t>ال</a:t>
            </a:r>
            <a:r>
              <a:rPr lang="ar-DZ" sz="3600" b="1" cap="all" dirty="0" smtClean="0">
                <a:ln w="0">
                  <a:solidFill>
                    <a:srgbClr val="002060"/>
                  </a:solidFill>
                </a:ln>
                <a:solidFill>
                  <a:srgbClr val="002060"/>
                </a:solidFill>
                <a:effectLst>
                  <a:reflection blurRad="6350" stA="55000" endA="300" endPos="45500" dir="5400000" sy="-100000" algn="bl" rotWithShape="0"/>
                </a:effectLst>
              </a:rPr>
              <a:t>ملتقى الوطني  لمفتشي </a:t>
            </a:r>
            <a:r>
              <a:rPr lang="ar-DZ" sz="3600" b="1" cap="all" dirty="0" smtClean="0">
                <a:ln w="0">
                  <a:solidFill>
                    <a:srgbClr val="002060"/>
                  </a:solidFill>
                </a:ln>
                <a:solidFill>
                  <a:srgbClr val="002060"/>
                </a:solidFill>
                <a:effectLst>
                  <a:reflection blurRad="6350" stA="55000" endA="300" endPos="45500" dir="5400000" sy="-100000" algn="bl" rotWithShape="0"/>
                </a:effectLst>
              </a:rPr>
              <a:t>الشباب </a:t>
            </a:r>
            <a:r>
              <a:rPr lang="ar-DZ" sz="3600" b="1" cap="all" dirty="0" err="1" smtClean="0">
                <a:ln w="0">
                  <a:solidFill>
                    <a:srgbClr val="002060"/>
                  </a:solidFill>
                </a:ln>
                <a:solidFill>
                  <a:srgbClr val="002060"/>
                </a:solidFill>
                <a:effectLst>
                  <a:reflection blurRad="6350" stA="55000" endA="300" endPos="45500" dir="5400000" sy="-100000" algn="bl" rotWithShape="0"/>
                </a:effectLst>
              </a:rPr>
              <a:t>و</a:t>
            </a:r>
            <a:r>
              <a:rPr lang="ar-DZ" sz="3600" b="1" cap="all" dirty="0" smtClean="0">
                <a:ln w="0">
                  <a:solidFill>
                    <a:srgbClr val="002060"/>
                  </a:solidFill>
                </a:ln>
                <a:solidFill>
                  <a:srgbClr val="002060"/>
                </a:solidFill>
                <a:effectLst>
                  <a:reflection blurRad="6350" stA="55000" endA="300" endPos="45500" dir="5400000" sy="-100000" algn="bl" rotWithShape="0"/>
                </a:effectLst>
              </a:rPr>
              <a:t> الرياضة </a:t>
            </a:r>
            <a:endParaRPr lang="fr-FR" sz="3600" b="1" cap="all" dirty="0">
              <a:ln w="0">
                <a:solidFill>
                  <a:srgbClr val="002060"/>
                </a:solidFill>
              </a:ln>
              <a:solidFill>
                <a:srgbClr val="002060"/>
              </a:solidFill>
              <a:effectLst>
                <a:reflection blurRad="6350" stA="55000" endA="300" endPos="45500" dir="5400000" sy="-100000" algn="bl" rotWithShape="0"/>
              </a:effectLst>
            </a:endParaRPr>
          </a:p>
        </p:txBody>
      </p:sp>
      <p:sp>
        <p:nvSpPr>
          <p:cNvPr id="9" name="Rectangle 8"/>
          <p:cNvSpPr/>
          <p:nvPr/>
        </p:nvSpPr>
        <p:spPr>
          <a:xfrm>
            <a:off x="193964" y="6153789"/>
            <a:ext cx="4655128" cy="461665"/>
          </a:xfrm>
          <a:prstGeom prst="rect">
            <a:avLst/>
          </a:prstGeom>
        </p:spPr>
        <p:txBody>
          <a:bodyPr wrap="square">
            <a:spAutoFit/>
          </a:bodyPr>
          <a:lstStyle/>
          <a:p>
            <a:pPr algn="r" rtl="1"/>
            <a:r>
              <a:rPr lang="ar-DZ" sz="2400" b="1" cap="all" dirty="0" err="1" smtClean="0">
                <a:ln w="0">
                  <a:solidFill>
                    <a:srgbClr val="002060"/>
                  </a:solidFill>
                </a:ln>
                <a:solidFill>
                  <a:srgbClr val="002060"/>
                </a:solidFill>
                <a:effectLst>
                  <a:reflection blurRad="6350" stA="55000" endA="300" endPos="45500" dir="5400000" sy="-100000" algn="bl" rotWithShape="0"/>
                </a:effectLst>
              </a:rPr>
              <a:t>بومرداس</a:t>
            </a:r>
            <a:r>
              <a:rPr lang="ar-DZ" sz="2400" b="1" cap="all" dirty="0" smtClean="0">
                <a:ln w="0">
                  <a:solidFill>
                    <a:srgbClr val="002060"/>
                  </a:solidFill>
                </a:ln>
                <a:solidFill>
                  <a:srgbClr val="002060"/>
                </a:solidFill>
                <a:effectLst>
                  <a:reflection blurRad="6350" stA="55000" endA="300" endPos="45500" dir="5400000" sy="-100000" algn="bl" rotWithShape="0"/>
                </a:effectLst>
              </a:rPr>
              <a:t> في </a:t>
            </a:r>
            <a:r>
              <a:rPr lang="ar-DZ" sz="2400" b="1" cap="all" dirty="0" smtClean="0">
                <a:ln w="0">
                  <a:solidFill>
                    <a:srgbClr val="002060"/>
                  </a:solidFill>
                </a:ln>
                <a:solidFill>
                  <a:srgbClr val="002060"/>
                </a:solidFill>
                <a:effectLst>
                  <a:reflection blurRad="6350" stA="55000" endA="300" endPos="45500" dir="5400000" sy="-100000" algn="bl" rotWithShape="0"/>
                </a:effectLst>
              </a:rPr>
              <a:t>19 </a:t>
            </a:r>
            <a:r>
              <a:rPr lang="ar-DZ" sz="2400" b="1" cap="all" dirty="0" err="1" smtClean="0">
                <a:ln w="0">
                  <a:solidFill>
                    <a:srgbClr val="002060"/>
                  </a:solidFill>
                </a:ln>
                <a:solidFill>
                  <a:srgbClr val="002060"/>
                </a:solidFill>
                <a:effectLst>
                  <a:reflection blurRad="6350" stA="55000" endA="300" endPos="45500" dir="5400000" sy="-100000" algn="bl" rotWithShape="0"/>
                </a:effectLst>
              </a:rPr>
              <a:t>و</a:t>
            </a:r>
            <a:r>
              <a:rPr lang="fr-FR" sz="2400" b="1" cap="all" dirty="0" smtClean="0">
                <a:ln w="0">
                  <a:solidFill>
                    <a:srgbClr val="002060"/>
                  </a:solidFill>
                </a:ln>
                <a:solidFill>
                  <a:srgbClr val="002060"/>
                </a:solidFill>
                <a:effectLst>
                  <a:reflection blurRad="6350" stA="55000" endA="300" endPos="45500" dir="5400000" sy="-100000" algn="bl" rotWithShape="0"/>
                </a:effectLst>
              </a:rPr>
              <a:t> </a:t>
            </a:r>
            <a:r>
              <a:rPr lang="ar-DZ" sz="2400" b="1" cap="all" dirty="0" smtClean="0">
                <a:ln w="0">
                  <a:solidFill>
                    <a:srgbClr val="002060"/>
                  </a:solidFill>
                </a:ln>
                <a:solidFill>
                  <a:srgbClr val="002060"/>
                </a:solidFill>
                <a:effectLst>
                  <a:reflection blurRad="6350" stA="55000" endA="300" endPos="45500" dir="5400000" sy="-100000" algn="bl" rotWithShape="0"/>
                </a:effectLst>
              </a:rPr>
              <a:t>20 نوفمبر </a:t>
            </a:r>
            <a:r>
              <a:rPr lang="ar-DZ" b="1" cap="all" dirty="0" smtClean="0">
                <a:ln w="0">
                  <a:solidFill>
                    <a:srgbClr val="002060"/>
                  </a:solidFill>
                </a:ln>
                <a:solidFill>
                  <a:srgbClr val="002060"/>
                </a:solidFill>
                <a:effectLst>
                  <a:reflection blurRad="6350" stA="55000" endA="300" endPos="45500" dir="5400000" sy="-100000" algn="bl" rotWithShape="0"/>
                </a:effectLst>
              </a:rPr>
              <a:t>2022</a:t>
            </a:r>
            <a:endParaRPr lang="fr-FR" dirty="0"/>
          </a:p>
        </p:txBody>
      </p:sp>
    </p:spTree>
    <p:extLst>
      <p:ext uri="{BB962C8B-B14F-4D97-AF65-F5344CB8AC3E}">
        <p14:creationId xmlns="" xmlns:p14="http://schemas.microsoft.com/office/powerpoint/2010/main" val="514186511"/>
      </p:ext>
    </p:extLst>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bg1">
                    <a:lumMod val="95000"/>
                  </a:schemeClr>
                </a:solidFill>
                <a:latin typeface="Georgia" pitchFamily="18" charset="0"/>
                <a:ea typeface="Times New Roman" pitchFamily="18" charset="0"/>
                <a:cs typeface="Arial" pitchFamily="34" charset="0"/>
              </a:rPr>
              <a:t> </a:t>
            </a:r>
            <a:r>
              <a:rPr lang="ar-DZ" sz="4000" b="1" dirty="0" smtClean="0">
                <a:solidFill>
                  <a:schemeClr val="bg1">
                    <a:lumMod val="95000"/>
                  </a:schemeClr>
                </a:solidFill>
                <a:latin typeface="Georgia" pitchFamily="18" charset="0"/>
                <a:ea typeface="Times New Roman" pitchFamily="18" charset="0"/>
                <a:cs typeface="Arial" pitchFamily="34" charset="0"/>
              </a:rPr>
              <a:t>دور المفتش في تحسين الأداء </a:t>
            </a:r>
            <a:r>
              <a:rPr lang="fr-FR" sz="900" dirty="0" smtClean="0">
                <a:solidFill>
                  <a:schemeClr val="tx1"/>
                </a:solidFill>
                <a:ea typeface="Times New Roman" pitchFamily="18" charset="0"/>
                <a:cs typeface="Arial" pitchFamily="34" charset="0"/>
              </a:rPr>
              <a:t> </a:t>
            </a:r>
            <a:endParaRPr lang="fr-FR" dirty="0"/>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8" name="Rectangle 7"/>
          <p:cNvSpPr/>
          <p:nvPr/>
        </p:nvSpPr>
        <p:spPr>
          <a:xfrm>
            <a:off x="754744" y="2263567"/>
            <a:ext cx="10763661" cy="3245889"/>
          </a:xfrm>
          <a:prstGeom prst="rect">
            <a:avLst/>
          </a:prstGeom>
          <a:solidFill>
            <a:schemeClr val="bg1">
              <a:lumMod val="95000"/>
            </a:schemeClr>
          </a:solidFill>
          <a:ln w="38100">
            <a:solidFill>
              <a:schemeClr val="bg2">
                <a:lumMod val="50000"/>
              </a:schemeClr>
            </a:solidFill>
          </a:ln>
        </p:spPr>
        <p:txBody>
          <a:bodyPr wrap="square">
            <a:spAutoFit/>
          </a:bodyPr>
          <a:lstStyle/>
          <a:p>
            <a:pPr algn="r">
              <a:lnSpc>
                <a:spcPct val="200000"/>
              </a:lnSpc>
            </a:pPr>
            <a:r>
              <a:rPr lang="ar-DZ" sz="3600" dirty="0" smtClean="0"/>
              <a:t>هدف عمل المفتش </a:t>
            </a:r>
            <a:r>
              <a:rPr lang="ar-DZ" sz="3600" b="1" dirty="0" smtClean="0"/>
              <a:t>هو تحسين أداء</a:t>
            </a:r>
            <a:r>
              <a:rPr lang="ar-DZ" sz="3600" dirty="0" smtClean="0"/>
              <a:t> الجهات الخاضعة لرقابته من خلال </a:t>
            </a:r>
            <a:r>
              <a:rPr lang="ar-DZ" sz="3600" b="1" u="sng" dirty="0" smtClean="0"/>
              <a:t>تنفيذ التوصيات </a:t>
            </a:r>
            <a:r>
              <a:rPr lang="ar-DZ" sz="3600" dirty="0" smtClean="0"/>
              <a:t>التي ترد بتقاريره الرقابية والتأكد من تصحيح جوانب الخلل أو الضعف في عمل وأداء الجهة الخاضعة للرقابة</a:t>
            </a:r>
            <a:endParaRPr lang="fr-FR" sz="3600" b="1" u="sng" dirty="0">
              <a:latin typeface="Georgia" pitchFamily="18" charset="0"/>
            </a:endParaRPr>
          </a:p>
        </p:txBody>
      </p:sp>
    </p:spTree>
    <p:extLst>
      <p:ext uri="{BB962C8B-B14F-4D97-AF65-F5344CB8AC3E}">
        <p14:creationId xmlns="" xmlns:p14="http://schemas.microsoft.com/office/powerpoint/2010/main" val="514186511"/>
      </p:ext>
    </p:extLst>
  </p:cSld>
  <p:clrMapOvr>
    <a:masterClrMapping/>
  </p:clrMapOvr>
  <p:transition spd="med">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bg1">
                    <a:lumMod val="95000"/>
                  </a:schemeClr>
                </a:solidFill>
                <a:latin typeface="Georgia" pitchFamily="18" charset="0"/>
                <a:ea typeface="Times New Roman" pitchFamily="18" charset="0"/>
                <a:cs typeface="Arial" pitchFamily="34" charset="0"/>
              </a:rPr>
              <a:t> </a:t>
            </a:r>
            <a:r>
              <a:rPr lang="ar-DZ" sz="4000" b="1" dirty="0" smtClean="0">
                <a:solidFill>
                  <a:schemeClr val="bg1">
                    <a:lumMod val="95000"/>
                  </a:schemeClr>
                </a:solidFill>
                <a:latin typeface="Georgia" pitchFamily="18" charset="0"/>
                <a:ea typeface="Times New Roman" pitchFamily="18" charset="0"/>
                <a:cs typeface="Arial" pitchFamily="34" charset="0"/>
              </a:rPr>
              <a:t>أهمية التوصيات </a:t>
            </a:r>
            <a:r>
              <a:rPr lang="fr-FR" sz="900" dirty="0" smtClean="0">
                <a:solidFill>
                  <a:schemeClr val="tx1"/>
                </a:solidFill>
                <a:ea typeface="Times New Roman" pitchFamily="18" charset="0"/>
                <a:cs typeface="Arial" pitchFamily="34" charset="0"/>
              </a:rPr>
              <a:t> </a:t>
            </a:r>
            <a:endParaRPr lang="fr-FR" dirty="0"/>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12289" name="Rectangle 1"/>
          <p:cNvSpPr>
            <a:spLocks noChangeArrowheads="1"/>
          </p:cNvSpPr>
          <p:nvPr/>
        </p:nvSpPr>
        <p:spPr bwMode="auto">
          <a:xfrm>
            <a:off x="485775" y="1700213"/>
            <a:ext cx="11430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chemeClr val="tx1"/>
                </a:solidFill>
                <a:effectLst/>
                <a:latin typeface="Georgia" pitchFamily="18" charset="0"/>
                <a:ea typeface="Calibri" pitchFamily="34" charset="0"/>
              </a:rPr>
              <a:t>التوصيات </a:t>
            </a:r>
            <a:r>
              <a:rPr kumimoji="0" lang="ar-DZ" sz="3600" b="1" i="0" u="none" strike="noStrike" cap="none" normalizeH="0" baseline="0" dirty="0" err="1" smtClean="0">
                <a:ln>
                  <a:noFill/>
                </a:ln>
                <a:solidFill>
                  <a:schemeClr val="tx1"/>
                </a:solidFill>
                <a:effectLst/>
                <a:latin typeface="Georgia" pitchFamily="18" charset="0"/>
                <a:ea typeface="Calibri" pitchFamily="34" charset="0"/>
              </a:rPr>
              <a:t>و</a:t>
            </a:r>
            <a:r>
              <a:rPr kumimoji="0" lang="ar-DZ" sz="3600" b="1" i="0" u="none" strike="noStrike" cap="none" normalizeH="0" baseline="0" dirty="0" smtClean="0">
                <a:ln>
                  <a:noFill/>
                </a:ln>
                <a:solidFill>
                  <a:schemeClr val="tx1"/>
                </a:solidFill>
                <a:effectLst/>
                <a:latin typeface="Georgia" pitchFamily="18" charset="0"/>
                <a:ea typeface="Calibri" pitchFamily="34" charset="0"/>
              </a:rPr>
              <a:t> متابعة مدى تطبيقها</a:t>
            </a:r>
            <a:r>
              <a:rPr kumimoji="0" lang="ar-DZ" sz="3600" b="0" i="0" u="none" strike="noStrike" cap="none" normalizeH="0" baseline="0" dirty="0" smtClean="0">
                <a:ln>
                  <a:noFill/>
                </a:ln>
                <a:solidFill>
                  <a:schemeClr val="tx1"/>
                </a:solidFill>
                <a:effectLst/>
                <a:latin typeface="Georgia" pitchFamily="18" charset="0"/>
                <a:ea typeface="Calibri" pitchFamily="34" charset="0"/>
              </a:rPr>
              <a:t> تسمح بقياس </a:t>
            </a:r>
            <a:r>
              <a:rPr kumimoji="0" lang="ar-DZ" sz="3600" b="1" i="0" u="none" strike="noStrike" cap="none" normalizeH="0" baseline="0" dirty="0" smtClean="0">
                <a:ln>
                  <a:noFill/>
                </a:ln>
                <a:solidFill>
                  <a:schemeClr val="tx1"/>
                </a:solidFill>
                <a:effectLst/>
                <a:latin typeface="Georgia" pitchFamily="18" charset="0"/>
                <a:ea typeface="Calibri" pitchFamily="34" charset="0"/>
              </a:rPr>
              <a:t>القيمة المضافة </a:t>
            </a:r>
            <a:r>
              <a:rPr kumimoji="0" lang="ar-DZ" sz="3600" b="0" i="0" u="none" strike="noStrike" cap="none" normalizeH="0" baseline="0" dirty="0" smtClean="0">
                <a:ln>
                  <a:noFill/>
                </a:ln>
                <a:solidFill>
                  <a:schemeClr val="tx1"/>
                </a:solidFill>
                <a:effectLst/>
                <a:latin typeface="Georgia" pitchFamily="18" charset="0"/>
                <a:ea typeface="Calibri" pitchFamily="34" charset="0"/>
              </a:rPr>
              <a:t>المقدمة من طرف المفتشين </a:t>
            </a:r>
            <a:r>
              <a:rPr kumimoji="0" lang="ar-DZ" sz="3600" b="0" i="0" u="none" strike="noStrike" cap="none" normalizeH="0" baseline="0" dirty="0" err="1" smtClean="0">
                <a:ln>
                  <a:noFill/>
                </a:ln>
                <a:solidFill>
                  <a:schemeClr val="tx1"/>
                </a:solidFill>
                <a:effectLst/>
                <a:latin typeface="Georgia" pitchFamily="18" charset="0"/>
                <a:ea typeface="Calibri" pitchFamily="34"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rPr>
              <a:t> المساهمة في </a:t>
            </a:r>
            <a:r>
              <a:rPr kumimoji="0" lang="ar-DZ" sz="3600" b="1" i="0" u="none" strike="noStrike" cap="none" normalizeH="0" baseline="0" dirty="0" smtClean="0">
                <a:ln>
                  <a:noFill/>
                </a:ln>
                <a:solidFill>
                  <a:schemeClr val="tx1"/>
                </a:solidFill>
                <a:effectLst/>
                <a:latin typeface="Georgia" pitchFamily="18" charset="0"/>
                <a:ea typeface="Calibri" pitchFamily="34" charset="0"/>
              </a:rPr>
              <a:t>تحسين </a:t>
            </a:r>
            <a:r>
              <a:rPr kumimoji="0" lang="ar-DZ" sz="3600" b="1" i="0" u="none" strike="noStrike" cap="none" normalizeH="0" baseline="0" dirty="0" err="1" smtClean="0">
                <a:ln>
                  <a:noFill/>
                </a:ln>
                <a:solidFill>
                  <a:schemeClr val="tx1"/>
                </a:solidFill>
                <a:effectLst/>
                <a:latin typeface="Georgia" pitchFamily="18" charset="0"/>
                <a:ea typeface="Calibri" pitchFamily="34" charset="0"/>
              </a:rPr>
              <a:t>الاداء</a:t>
            </a:r>
            <a:r>
              <a:rPr kumimoji="0" lang="ar-DZ" sz="3600" b="1" i="0" u="none" strike="noStrike" cap="none" normalizeH="0" baseline="0" dirty="0" smtClean="0">
                <a:ln>
                  <a:noFill/>
                </a:ln>
                <a:solidFill>
                  <a:schemeClr val="tx1"/>
                </a:solidFill>
                <a:effectLst/>
                <a:latin typeface="Georgia" pitchFamily="18" charset="0"/>
                <a:ea typeface="Calibri" pitchFamily="34" charset="0"/>
              </a:rPr>
              <a:t> </a:t>
            </a:r>
            <a:endParaRPr kumimoji="0" lang="en-US" sz="3600" b="1" i="0" u="none" strike="noStrike" cap="none" normalizeH="0" baseline="0" dirty="0" smtClean="0">
              <a:ln>
                <a:noFill/>
              </a:ln>
              <a:solidFill>
                <a:schemeClr val="tx1"/>
              </a:solidFill>
              <a:effectLst/>
              <a:latin typeface="Georgia" pitchFamily="18" charset="0"/>
              <a:ea typeface="Calibri"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DZ" sz="3600" b="0" i="0" u="none" strike="noStrike" cap="none" normalizeH="0" baseline="0" dirty="0" smtClean="0">
              <a:ln>
                <a:noFill/>
              </a:ln>
              <a:solidFill>
                <a:schemeClr val="tx1"/>
              </a:solidFill>
              <a:effectLst/>
              <a:latin typeface="Georgia" pitchFamily="18" charset="0"/>
              <a:ea typeface="Calibri"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600" b="0" i="0" u="none" strike="noStrike" cap="none" normalizeH="0" baseline="0" dirty="0" smtClean="0">
                <a:ln>
                  <a:noFill/>
                </a:ln>
                <a:solidFill>
                  <a:schemeClr val="tx1"/>
                </a:solidFill>
                <a:effectLst/>
                <a:latin typeface="Georgia" pitchFamily="18" charset="0"/>
                <a:ea typeface="Calibri" pitchFamily="34" charset="0"/>
              </a:rPr>
              <a:t>لهذا الغرض يجب على المفتش صياغة التوصيات</a:t>
            </a:r>
            <a:r>
              <a:rPr kumimoji="0" lang="fr-FR" sz="3600" b="0" i="0" u="none" strike="noStrike" cap="none" normalizeH="0" baseline="0" dirty="0" smtClean="0">
                <a:ln>
                  <a:noFill/>
                </a:ln>
                <a:solidFill>
                  <a:schemeClr val="tx1"/>
                </a:solidFill>
                <a:effectLst/>
                <a:latin typeface="Georgia" pitchFamily="18" charset="0"/>
                <a:ea typeface="Calibri" pitchFamily="34" charset="0"/>
              </a:rPr>
              <a:t> </a:t>
            </a:r>
            <a:r>
              <a:rPr kumimoji="0" lang="ar-DZ" sz="3600" b="0" i="0" u="none" strike="noStrike" cap="none" normalizeH="0" baseline="0" dirty="0" err="1" smtClean="0">
                <a:ln>
                  <a:noFill/>
                </a:ln>
                <a:solidFill>
                  <a:schemeClr val="tx1"/>
                </a:solidFill>
                <a:effectLst/>
                <a:latin typeface="Georgia" pitchFamily="18" charset="0"/>
                <a:ea typeface="Calibri" pitchFamily="34" charset="0"/>
              </a:rPr>
              <a:t>التصويبية</a:t>
            </a:r>
            <a:r>
              <a:rPr kumimoji="0" lang="fr-FR" sz="3600" b="0" i="0" u="none" strike="noStrike" cap="none" normalizeH="0" baseline="0" dirty="0" smtClean="0">
                <a:ln>
                  <a:noFill/>
                </a:ln>
                <a:solidFill>
                  <a:schemeClr val="tx1"/>
                </a:solidFill>
                <a:effectLst/>
                <a:latin typeface="Georgia" pitchFamily="18" charset="0"/>
                <a:ea typeface="Calibri" pitchFamily="34" charset="0"/>
              </a:rPr>
              <a:t> </a:t>
            </a:r>
            <a:r>
              <a:rPr kumimoji="0" lang="ar-DZ" sz="3600" b="0" i="0" u="none" strike="noStrike" cap="none" normalizeH="0" baseline="0" dirty="0" smtClean="0">
                <a:ln>
                  <a:noFill/>
                </a:ln>
                <a:solidFill>
                  <a:schemeClr val="tx1"/>
                </a:solidFill>
                <a:effectLst/>
                <a:latin typeface="Georgia" pitchFamily="18" charset="0"/>
                <a:ea typeface="Calibri" pitchFamily="34" charset="0"/>
              </a:rPr>
              <a:t>والاقتراحات</a:t>
            </a:r>
            <a:r>
              <a:rPr kumimoji="0" lang="fr-FR" sz="3600" b="0" i="0" u="none" strike="noStrike" cap="none" normalizeH="0" baseline="0" dirty="0" smtClean="0">
                <a:ln>
                  <a:noFill/>
                </a:ln>
                <a:solidFill>
                  <a:schemeClr val="tx1"/>
                </a:solidFill>
                <a:effectLst/>
                <a:latin typeface="Georgia" pitchFamily="18" charset="0"/>
                <a:ea typeface="Calibri" pitchFamily="34" charset="0"/>
              </a:rPr>
              <a:t> </a:t>
            </a:r>
            <a:r>
              <a:rPr kumimoji="0" lang="ar-DZ" sz="3600" b="0" i="0" u="none" strike="noStrike" cap="none" normalizeH="0" baseline="0" dirty="0" smtClean="0">
                <a:ln>
                  <a:noFill/>
                </a:ln>
                <a:solidFill>
                  <a:schemeClr val="tx1"/>
                </a:solidFill>
                <a:effectLst/>
                <a:latin typeface="Georgia" pitchFamily="18" charset="0"/>
                <a:ea typeface="Calibri" pitchFamily="34" charset="0"/>
              </a:rPr>
              <a:t>التوجيهية</a:t>
            </a:r>
            <a:r>
              <a:rPr kumimoji="0" lang="fr-FR" sz="3600" b="0" i="0" u="none" strike="noStrike" cap="none" normalizeH="0" baseline="0" dirty="0" smtClean="0">
                <a:ln>
                  <a:noFill/>
                </a:ln>
                <a:solidFill>
                  <a:schemeClr val="tx1"/>
                </a:solidFill>
                <a:effectLst/>
                <a:latin typeface="Georgia" pitchFamily="18" charset="0"/>
                <a:ea typeface="Calibri" pitchFamily="34" charset="0"/>
              </a:rPr>
              <a:t> </a:t>
            </a:r>
            <a:r>
              <a:rPr kumimoji="0" lang="ar-DZ" sz="3600" b="0" i="0" u="none" strike="noStrike" cap="none" normalizeH="0" baseline="0" dirty="0" smtClean="0">
                <a:ln>
                  <a:noFill/>
                </a:ln>
                <a:solidFill>
                  <a:schemeClr val="tx1"/>
                </a:solidFill>
                <a:effectLst/>
                <a:latin typeface="Georgia" pitchFamily="18" charset="0"/>
                <a:ea typeface="Calibri" pitchFamily="34" charset="0"/>
              </a:rPr>
              <a:t>بشكل يساعد</a:t>
            </a:r>
            <a:r>
              <a:rPr kumimoji="0" lang="fr-FR" sz="3600" b="0" i="0" u="none" strike="noStrike" cap="none" normalizeH="0" baseline="0" dirty="0" smtClean="0">
                <a:ln>
                  <a:noFill/>
                </a:ln>
                <a:solidFill>
                  <a:schemeClr val="tx1"/>
                </a:solidFill>
                <a:effectLst/>
                <a:latin typeface="Georgia" pitchFamily="18" charset="0"/>
                <a:ea typeface="Calibri" pitchFamily="34" charset="0"/>
              </a:rPr>
              <a:t> </a:t>
            </a:r>
            <a:r>
              <a:rPr kumimoji="0" lang="ar-DZ" sz="3600" b="0" i="0" u="none" strike="noStrike" cap="none" normalizeH="0" baseline="0" dirty="0" smtClean="0">
                <a:ln>
                  <a:noFill/>
                </a:ln>
                <a:effectLst/>
                <a:latin typeface="Georgia" pitchFamily="18" charset="0"/>
                <a:ea typeface="Calibri" pitchFamily="34" charset="0"/>
              </a:rPr>
              <a:t>الجهات</a:t>
            </a:r>
            <a:r>
              <a:rPr kumimoji="0" lang="ar-DZ" sz="3600" b="0" i="0" u="none" strike="noStrike" cap="none" normalizeH="0" dirty="0" smtClean="0">
                <a:ln>
                  <a:noFill/>
                </a:ln>
                <a:effectLst/>
                <a:latin typeface="Georgia" pitchFamily="18" charset="0"/>
                <a:ea typeface="Calibri" pitchFamily="34" charset="0"/>
              </a:rPr>
              <a:t> الخاضعة لرقابته </a:t>
            </a:r>
            <a:r>
              <a:rPr kumimoji="0" lang="ar-DZ" sz="3600" b="0" i="0" u="none" strike="noStrike" cap="none" normalizeH="0" baseline="0" dirty="0" smtClean="0">
                <a:ln>
                  <a:noFill/>
                </a:ln>
                <a:effectLst/>
                <a:latin typeface="Georgia" pitchFamily="18" charset="0"/>
                <a:ea typeface="Calibri" pitchFamily="34" charset="0"/>
              </a:rPr>
              <a:t>على</a:t>
            </a:r>
            <a:r>
              <a:rPr kumimoji="0" lang="fr-FR" sz="3600" b="0" i="0" u="none" strike="noStrike" cap="none" normalizeH="0" baseline="0" dirty="0" smtClean="0">
                <a:ln>
                  <a:noFill/>
                </a:ln>
                <a:effectLst/>
                <a:latin typeface="Georgia" pitchFamily="18" charset="0"/>
                <a:ea typeface="Calibri" pitchFamily="34" charset="0"/>
              </a:rPr>
              <a:t> </a:t>
            </a:r>
            <a:r>
              <a:rPr kumimoji="0" lang="ar-DZ" sz="3600" b="0" i="0" u="none" strike="noStrike" cap="none" normalizeH="0" baseline="0" dirty="0" smtClean="0">
                <a:ln>
                  <a:noFill/>
                </a:ln>
                <a:solidFill>
                  <a:schemeClr val="tx1"/>
                </a:solidFill>
                <a:effectLst/>
                <a:latin typeface="Georgia" pitchFamily="18" charset="0"/>
                <a:ea typeface="Calibri" pitchFamily="34" charset="0"/>
              </a:rPr>
              <a:t>اتخاذ</a:t>
            </a:r>
            <a:r>
              <a:rPr kumimoji="0" lang="fr-FR" sz="3600" b="0" i="0" u="none" strike="noStrike" cap="none" normalizeH="0" baseline="0" dirty="0" smtClean="0">
                <a:ln>
                  <a:noFill/>
                </a:ln>
                <a:solidFill>
                  <a:schemeClr val="tx1"/>
                </a:solidFill>
                <a:effectLst/>
                <a:latin typeface="Georgia" pitchFamily="18" charset="0"/>
                <a:ea typeface="Calibri" pitchFamily="34" charset="0"/>
              </a:rPr>
              <a:t> </a:t>
            </a:r>
            <a:r>
              <a:rPr kumimoji="0" lang="ar-DZ" sz="3600" b="0" i="0" u="none" strike="noStrike" cap="none" normalizeH="0" baseline="0" dirty="0" smtClean="0">
                <a:ln>
                  <a:noFill/>
                </a:ln>
                <a:solidFill>
                  <a:schemeClr val="tx1"/>
                </a:solidFill>
                <a:effectLst/>
                <a:latin typeface="Georgia" pitchFamily="18" charset="0"/>
                <a:ea typeface="Calibri" pitchFamily="34" charset="0"/>
              </a:rPr>
              <a:t>القرارات</a:t>
            </a:r>
            <a:r>
              <a:rPr kumimoji="0" lang="fr-FR" sz="3600" b="0" i="0" u="none" strike="noStrike" cap="none" normalizeH="0" baseline="0" dirty="0" smtClean="0">
                <a:ln>
                  <a:noFill/>
                </a:ln>
                <a:solidFill>
                  <a:schemeClr val="tx1"/>
                </a:solidFill>
                <a:effectLst/>
                <a:latin typeface="Georgia" pitchFamily="18" charset="0"/>
                <a:ea typeface="Calibri" pitchFamily="34" charset="0"/>
              </a:rPr>
              <a:t> </a:t>
            </a:r>
            <a:r>
              <a:rPr kumimoji="0" lang="ar-DZ" sz="3600" b="0" i="0" u="none" strike="noStrike" cap="none" normalizeH="0" baseline="0" dirty="0" err="1" smtClean="0">
                <a:ln>
                  <a:noFill/>
                </a:ln>
                <a:solidFill>
                  <a:schemeClr val="tx1"/>
                </a:solidFill>
                <a:effectLst/>
                <a:latin typeface="Georgia" pitchFamily="18" charset="0"/>
                <a:ea typeface="Calibri" pitchFamily="34" charset="0"/>
              </a:rPr>
              <a:t>التعديلية</a:t>
            </a:r>
            <a:r>
              <a:rPr kumimoji="0" lang="ar-DZ" sz="3600" b="0" i="0" u="none" strike="noStrike" cap="none" normalizeH="0" baseline="0" dirty="0" smtClean="0">
                <a:ln>
                  <a:noFill/>
                </a:ln>
                <a:solidFill>
                  <a:schemeClr val="tx1"/>
                </a:solidFill>
                <a:effectLst/>
                <a:latin typeface="Georgia" pitchFamily="18" charset="0"/>
                <a:ea typeface="Calibri" pitchFamily="34" charset="0"/>
              </a:rPr>
              <a:t> والإجراءات</a:t>
            </a:r>
            <a:r>
              <a:rPr kumimoji="0" lang="fr-FR" sz="3600" b="0" i="0" u="none" strike="noStrike" cap="none" normalizeH="0" baseline="0" dirty="0" smtClean="0">
                <a:ln>
                  <a:noFill/>
                </a:ln>
                <a:solidFill>
                  <a:schemeClr val="tx1"/>
                </a:solidFill>
                <a:effectLst/>
                <a:latin typeface="Georgia" pitchFamily="18" charset="0"/>
                <a:ea typeface="Calibri" pitchFamily="34" charset="0"/>
              </a:rPr>
              <a:t> </a:t>
            </a:r>
            <a:r>
              <a:rPr kumimoji="0" lang="ar-DZ" sz="3600" b="0" i="0" u="none" strike="noStrike" cap="none" normalizeH="0" baseline="0" dirty="0" err="1" smtClean="0">
                <a:ln>
                  <a:noFill/>
                </a:ln>
                <a:solidFill>
                  <a:schemeClr val="tx1"/>
                </a:solidFill>
                <a:effectLst/>
                <a:latin typeface="Georgia" pitchFamily="18" charset="0"/>
                <a:ea typeface="Calibri" pitchFamily="34" charset="0"/>
              </a:rPr>
              <a:t>التصويبية</a:t>
            </a:r>
            <a:r>
              <a:rPr kumimoji="0" lang="fr-FR" sz="3600" b="0" i="0" u="none" strike="noStrike" cap="none" normalizeH="0" baseline="0" dirty="0" smtClean="0">
                <a:ln>
                  <a:noFill/>
                </a:ln>
                <a:solidFill>
                  <a:schemeClr val="tx1"/>
                </a:solidFill>
                <a:effectLst/>
                <a:latin typeface="Georgia" pitchFamily="18" charset="0"/>
                <a:ea typeface="Calibri" pitchFamily="34" charset="0"/>
              </a:rPr>
              <a:t> </a:t>
            </a:r>
            <a:r>
              <a:rPr kumimoji="0" lang="ar-DZ" sz="3600" b="0" i="0" u="none" strike="noStrike" cap="none" normalizeH="0" baseline="0" dirty="0" smtClean="0">
                <a:ln>
                  <a:noFill/>
                </a:ln>
                <a:solidFill>
                  <a:schemeClr val="tx1"/>
                </a:solidFill>
                <a:effectLst/>
                <a:latin typeface="Georgia" pitchFamily="18" charset="0"/>
                <a:ea typeface="Calibri" pitchFamily="34" charset="0"/>
              </a:rPr>
              <a:t>اللازمة</a:t>
            </a:r>
            <a:r>
              <a:rPr kumimoji="0" lang="fr-FR" sz="3600" b="0" i="0" u="none" strike="noStrike" cap="none" normalizeH="0" baseline="0" dirty="0" smtClean="0">
                <a:ln>
                  <a:noFill/>
                </a:ln>
                <a:solidFill>
                  <a:schemeClr val="tx1"/>
                </a:solidFill>
                <a:effectLst/>
                <a:latin typeface="Georgia" pitchFamily="18" charset="0"/>
                <a:ea typeface="Calibri" pitchFamily="34" charset="0"/>
              </a:rPr>
              <a:t> </a:t>
            </a:r>
            <a:endParaRPr kumimoji="0" lang="ar-DZ" sz="3600" b="0" i="0" u="none" strike="noStrike" cap="none" normalizeH="0" baseline="0" dirty="0" smtClean="0">
              <a:ln>
                <a:noFill/>
              </a:ln>
              <a:solidFill>
                <a:schemeClr val="tx1"/>
              </a:solidFill>
              <a:effectLst/>
              <a:latin typeface="Georgia" pitchFamily="18" charset="0"/>
              <a:ea typeface="Calibri" pitchFamily="34" charset="0"/>
            </a:endParaRPr>
          </a:p>
        </p:txBody>
      </p:sp>
    </p:spTree>
    <p:extLst>
      <p:ext uri="{BB962C8B-B14F-4D97-AF65-F5344CB8AC3E}">
        <p14:creationId xmlns="" xmlns:p14="http://schemas.microsoft.com/office/powerpoint/2010/main" val="514186511"/>
      </p:ext>
    </p:extLst>
  </p:cSld>
  <p:clrMapOvr>
    <a:masterClrMapping/>
  </p:clrMapOvr>
  <p:transition spd="med">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bg1">
                    <a:lumMod val="95000"/>
                  </a:schemeClr>
                </a:solidFill>
                <a:latin typeface="Georgia" pitchFamily="18" charset="0"/>
                <a:ea typeface="Times New Roman" pitchFamily="18" charset="0"/>
                <a:cs typeface="Arial" pitchFamily="34" charset="0"/>
              </a:rPr>
              <a:t> </a:t>
            </a:r>
            <a:r>
              <a:rPr lang="ar-DZ" sz="4000" b="1" dirty="0" smtClean="0">
                <a:solidFill>
                  <a:schemeClr val="bg1">
                    <a:lumMod val="95000"/>
                  </a:schemeClr>
                </a:solidFill>
                <a:latin typeface="Georgia" pitchFamily="18" charset="0"/>
                <a:ea typeface="Times New Roman" pitchFamily="18" charset="0"/>
                <a:cs typeface="Arial" pitchFamily="34" charset="0"/>
              </a:rPr>
              <a:t>أهمية التوصيات </a:t>
            </a:r>
            <a:r>
              <a:rPr lang="fr-FR" sz="900" dirty="0" smtClean="0">
                <a:solidFill>
                  <a:schemeClr val="tx1"/>
                </a:solidFill>
                <a:ea typeface="Times New Roman" pitchFamily="18" charset="0"/>
                <a:cs typeface="Arial" pitchFamily="34" charset="0"/>
              </a:rPr>
              <a:t> </a:t>
            </a:r>
            <a:endParaRPr lang="fr-FR" dirty="0"/>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12289" name="Rectangle 1"/>
          <p:cNvSpPr>
            <a:spLocks noChangeArrowheads="1"/>
          </p:cNvSpPr>
          <p:nvPr/>
        </p:nvSpPr>
        <p:spPr bwMode="auto">
          <a:xfrm>
            <a:off x="444211" y="1353849"/>
            <a:ext cx="11430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lang="ar-DZ" sz="3600" dirty="0" smtClean="0">
                <a:latin typeface="Georgia" pitchFamily="18" charset="0"/>
                <a:ea typeface="Calibri" pitchFamily="34" charset="0"/>
              </a:rPr>
              <a:t>مراعاة</a:t>
            </a:r>
            <a:r>
              <a:rPr kumimoji="0" lang="fr-FR" sz="3600" b="0" i="0" u="none" strike="noStrike" cap="none" normalizeH="0" baseline="0" dirty="0" smtClean="0">
                <a:ln>
                  <a:noFill/>
                </a:ln>
                <a:solidFill>
                  <a:schemeClr val="tx1"/>
                </a:solidFill>
                <a:effectLst/>
                <a:latin typeface="Georgia" pitchFamily="18" charset="0"/>
                <a:ea typeface="Calibri" pitchFamily="34" charset="0"/>
              </a:rPr>
              <a:t> </a:t>
            </a:r>
            <a:r>
              <a:rPr kumimoji="0" lang="ar-DZ" sz="3600" b="0" i="0" u="none" strike="noStrike" cap="none" normalizeH="0" baseline="0" dirty="0" smtClean="0">
                <a:ln>
                  <a:noFill/>
                </a:ln>
                <a:solidFill>
                  <a:schemeClr val="tx1"/>
                </a:solidFill>
                <a:effectLst/>
                <a:latin typeface="Georgia" pitchFamily="18" charset="0"/>
                <a:ea typeface="Calibri" pitchFamily="34" charset="0"/>
              </a:rPr>
              <a:t>عند</a:t>
            </a:r>
            <a:r>
              <a:rPr kumimoji="0" lang="fr-FR" sz="3600" b="0" i="0" u="none" strike="noStrike" cap="none" normalizeH="0" baseline="0" dirty="0" smtClean="0">
                <a:ln>
                  <a:noFill/>
                </a:ln>
                <a:solidFill>
                  <a:schemeClr val="tx1"/>
                </a:solidFill>
                <a:effectLst/>
                <a:latin typeface="Georgia" pitchFamily="18" charset="0"/>
                <a:ea typeface="Calibri" pitchFamily="34" charset="0"/>
              </a:rPr>
              <a:t> </a:t>
            </a:r>
            <a:r>
              <a:rPr kumimoji="0" lang="ar-DZ" sz="3600" b="0" i="0" u="none" strike="noStrike" cap="none" normalizeH="0" baseline="0" dirty="0" smtClean="0">
                <a:ln>
                  <a:noFill/>
                </a:ln>
                <a:solidFill>
                  <a:schemeClr val="tx1"/>
                </a:solidFill>
                <a:effectLst/>
                <a:latin typeface="Georgia" pitchFamily="18" charset="0"/>
                <a:ea typeface="Calibri" pitchFamily="34" charset="0"/>
              </a:rPr>
              <a:t>اقتراح</a:t>
            </a:r>
            <a:r>
              <a:rPr kumimoji="0" lang="fr-FR" sz="3600" b="0" i="0" u="none" strike="noStrike" cap="none" normalizeH="0" baseline="0" dirty="0" smtClean="0">
                <a:ln>
                  <a:noFill/>
                </a:ln>
                <a:solidFill>
                  <a:schemeClr val="tx1"/>
                </a:solidFill>
                <a:effectLst/>
                <a:latin typeface="Georgia" pitchFamily="18" charset="0"/>
                <a:ea typeface="Calibri" pitchFamily="34" charset="0"/>
              </a:rPr>
              <a:t> </a:t>
            </a:r>
            <a:r>
              <a:rPr kumimoji="0" lang="ar-DZ" sz="3600" b="0" i="0" u="none" strike="noStrike" cap="none" normalizeH="0" baseline="0" dirty="0" smtClean="0">
                <a:ln>
                  <a:noFill/>
                </a:ln>
                <a:solidFill>
                  <a:schemeClr val="tx1"/>
                </a:solidFill>
                <a:effectLst/>
                <a:latin typeface="Georgia" pitchFamily="18" charset="0"/>
                <a:ea typeface="Calibri" pitchFamily="34" charset="0"/>
              </a:rPr>
              <a:t>التوصيات الاعتبارات</a:t>
            </a:r>
            <a:r>
              <a:rPr kumimoji="0" lang="fr-FR" sz="3600" b="0" i="0" u="none" strike="noStrike" cap="none" normalizeH="0" baseline="0" dirty="0" smtClean="0">
                <a:ln>
                  <a:noFill/>
                </a:ln>
                <a:solidFill>
                  <a:schemeClr val="tx1"/>
                </a:solidFill>
                <a:effectLst/>
                <a:latin typeface="Georgia" pitchFamily="18" charset="0"/>
                <a:ea typeface="Calibri" pitchFamily="34" charset="0"/>
              </a:rPr>
              <a:t> </a:t>
            </a:r>
            <a:r>
              <a:rPr kumimoji="0" lang="ar-DZ" sz="3600" b="0" i="0" u="none" strike="noStrike" cap="none" normalizeH="0" baseline="0" dirty="0" smtClean="0">
                <a:ln>
                  <a:noFill/>
                </a:ln>
                <a:solidFill>
                  <a:schemeClr val="tx1"/>
                </a:solidFill>
                <a:effectLst/>
                <a:latin typeface="Georgia" pitchFamily="18" charset="0"/>
                <a:ea typeface="Calibri" pitchFamily="34" charset="0"/>
              </a:rPr>
              <a:t>التالية :</a:t>
            </a:r>
            <a:r>
              <a:rPr kumimoji="0" lang="fr-FR" sz="3600" b="0" i="0" u="none" strike="noStrike" cap="none" normalizeH="0" baseline="0" dirty="0" smtClean="0">
                <a:ln>
                  <a:noFill/>
                </a:ln>
                <a:solidFill>
                  <a:schemeClr val="tx1"/>
                </a:solidFill>
                <a:effectLst/>
                <a:latin typeface="Georgia" pitchFamily="18" charset="0"/>
              </a:rPr>
              <a:t> </a:t>
            </a:r>
          </a:p>
        </p:txBody>
      </p:sp>
      <p:sp>
        <p:nvSpPr>
          <p:cNvPr id="46081" name="Rectangle 1"/>
          <p:cNvSpPr>
            <a:spLocks noChangeArrowheads="1"/>
          </p:cNvSpPr>
          <p:nvPr/>
        </p:nvSpPr>
        <p:spPr bwMode="auto">
          <a:xfrm>
            <a:off x="568035" y="2012806"/>
            <a:ext cx="11236037"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DZ"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أن تتسم بالوضوح والدقة</a:t>
            </a:r>
            <a:r>
              <a:rPr kumimoji="0" lang="fr-FR"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a:t>
            </a:r>
            <a:endParaRPr kumimoji="0" lang="fr-FR" sz="32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DZ"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أن تكون عملية وقابلة للتطبيق</a:t>
            </a:r>
            <a:r>
              <a:rPr kumimoji="0" lang="fr-FR"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a:t>
            </a:r>
            <a:endParaRPr kumimoji="0" lang="fr-FR" sz="32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DZ"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أن تكون هادفة وتوجيهية وتطويرية</a:t>
            </a:r>
            <a:r>
              <a:rPr kumimoji="0" lang="fr-FR"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a:t>
            </a:r>
            <a:endParaRPr kumimoji="0" lang="fr-FR" sz="32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DZ" sz="3200" b="0" i="0" u="none" strike="noStrike" cap="none" normalizeH="0" baseline="0" dirty="0" smtClean="0">
                <a:ln>
                  <a:noFill/>
                </a:ln>
                <a:solidFill>
                  <a:schemeClr val="tx1"/>
                </a:solidFill>
                <a:effectLst/>
                <a:latin typeface="Georgia" pitchFamily="18" charset="0"/>
                <a:ea typeface="Wingdings-Regular"/>
                <a:cs typeface="Times New Roman" pitchFamily="18" charset="0"/>
              </a:rPr>
              <a:t>الإشارة إلى النص القانوني واللائحي الذي سيكون مرشداً للجهة في اتخاذ التدابير الملائمة</a:t>
            </a:r>
            <a:r>
              <a:rPr kumimoji="0" lang="fr-FR" sz="3200" b="0" i="0" u="none" strike="noStrike" cap="none" normalizeH="0" baseline="0" dirty="0" smtClean="0">
                <a:ln>
                  <a:noFill/>
                </a:ln>
                <a:solidFill>
                  <a:schemeClr val="tx1"/>
                </a:solidFill>
                <a:effectLst/>
                <a:latin typeface="Georgia" pitchFamily="18" charset="0"/>
                <a:ea typeface="Wingdings-Regular"/>
                <a:cs typeface="Times New Roman" pitchFamily="18" charset="0"/>
              </a:rPr>
              <a:t>.</a:t>
            </a:r>
            <a:endParaRPr kumimoji="0" lang="fr-FR" sz="32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DZ" sz="3200" b="0" i="0" u="none" strike="noStrike" cap="none" normalizeH="0" baseline="0" dirty="0" smtClean="0">
                <a:ln>
                  <a:noFill/>
                </a:ln>
                <a:solidFill>
                  <a:schemeClr val="tx1"/>
                </a:solidFill>
                <a:effectLst/>
                <a:latin typeface="Georgia" pitchFamily="18" charset="0"/>
                <a:ea typeface="Wingdings-Regular"/>
                <a:cs typeface="Times New Roman" pitchFamily="18" charset="0"/>
              </a:rPr>
              <a:t>أن تكون </a:t>
            </a:r>
            <a:r>
              <a:rPr kumimoji="0" lang="ar-DZ" sz="3200" b="1" i="0" u="sng" strike="noStrike" cap="none" normalizeH="0" baseline="0" dirty="0" smtClean="0">
                <a:ln>
                  <a:noFill/>
                </a:ln>
                <a:solidFill>
                  <a:schemeClr val="tx1"/>
                </a:solidFill>
                <a:effectLst/>
                <a:latin typeface="Georgia" pitchFamily="18" charset="0"/>
                <a:ea typeface="Wingdings-Regular"/>
                <a:cs typeface="Times New Roman" pitchFamily="18" charset="0"/>
              </a:rPr>
              <a:t>مرتبطة بالأسباب </a:t>
            </a:r>
            <a:r>
              <a:rPr lang="ar-DZ" sz="3200" b="1" u="sng" dirty="0" smtClean="0">
                <a:latin typeface="Georgia" pitchFamily="18" charset="0"/>
                <a:ea typeface="Wingdings-Regular"/>
                <a:cs typeface="Times New Roman" pitchFamily="18" charset="0"/>
              </a:rPr>
              <a:t>التي</a:t>
            </a:r>
            <a:r>
              <a:rPr kumimoji="0" lang="ar-DZ" sz="3200" b="1" i="0" u="sng" strike="noStrike" cap="none" normalizeH="0" baseline="0" dirty="0" smtClean="0">
                <a:ln>
                  <a:noFill/>
                </a:ln>
                <a:solidFill>
                  <a:schemeClr val="tx1"/>
                </a:solidFill>
                <a:effectLst/>
                <a:latin typeface="Georgia" pitchFamily="18" charset="0"/>
                <a:ea typeface="Wingdings-Regular"/>
                <a:cs typeface="Times New Roman" pitchFamily="18" charset="0"/>
              </a:rPr>
              <a:t> </a:t>
            </a:r>
            <a:r>
              <a:rPr kumimoji="0" lang="ar-DZ" sz="3200" b="1" i="0" u="sng" strike="noStrike" cap="none" normalizeH="0" baseline="0" dirty="0" smtClean="0">
                <a:ln>
                  <a:noFill/>
                </a:ln>
                <a:solidFill>
                  <a:schemeClr val="tx1"/>
                </a:solidFill>
                <a:effectLst/>
                <a:latin typeface="Georgia" pitchFamily="18" charset="0"/>
                <a:ea typeface="Wingdings-Regular"/>
                <a:cs typeface="Times New Roman" pitchFamily="18" charset="0"/>
              </a:rPr>
              <a:t>أدت إلى الملاحظات المكتشفة</a:t>
            </a:r>
            <a:r>
              <a:rPr kumimoji="0" lang="ar-DZ" sz="3200" b="0" i="0" u="none" strike="noStrike" cap="none" normalizeH="0" baseline="0" dirty="0" smtClean="0">
                <a:ln>
                  <a:noFill/>
                </a:ln>
                <a:solidFill>
                  <a:schemeClr val="tx1"/>
                </a:solidFill>
                <a:effectLst/>
                <a:latin typeface="Georgia" pitchFamily="18" charset="0"/>
                <a:ea typeface="Wingdings-Regular"/>
                <a:cs typeface="Times New Roman" pitchFamily="18" charset="0"/>
              </a:rPr>
              <a:t> وموجّهة نحو تفادي هذه الأسباب بشكل مباشر</a:t>
            </a:r>
            <a:r>
              <a:rPr kumimoji="0" lang="fr-FR" sz="3200" b="0" i="0" u="none" strike="noStrike" cap="none" normalizeH="0" baseline="0" dirty="0" smtClean="0">
                <a:ln>
                  <a:noFill/>
                </a:ln>
                <a:solidFill>
                  <a:schemeClr val="tx1"/>
                </a:solidFill>
                <a:effectLst/>
                <a:latin typeface="Georgia" pitchFamily="18" charset="0"/>
                <a:ea typeface="Wingdings-Regular"/>
                <a:cs typeface="Times New Roman" pitchFamily="18" charset="0"/>
              </a:rPr>
              <a:t>.</a:t>
            </a:r>
            <a:endParaRPr kumimoji="0" lang="fr-FR" sz="32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DZ" sz="3200" b="0" i="0" u="none" strike="noStrike" cap="none" normalizeH="0" baseline="0" dirty="0" smtClean="0">
                <a:ln>
                  <a:noFill/>
                </a:ln>
                <a:solidFill>
                  <a:schemeClr val="tx1"/>
                </a:solidFill>
                <a:effectLst/>
                <a:latin typeface="Georgia" pitchFamily="18" charset="0"/>
                <a:ea typeface="Wingdings-Regular"/>
                <a:cs typeface="Times New Roman" pitchFamily="18" charset="0"/>
              </a:rPr>
              <a:t>أن تكون العلاقة بين التوصية وتكلفتها مجدية بحيث لا يتم إصدار توصية تكون تكاليف تنفيذها أكثر من الملاحظات المكتشفة</a:t>
            </a:r>
            <a:r>
              <a:rPr kumimoji="0" lang="fr-FR" sz="3200" b="0" i="0" u="none" strike="noStrike" cap="none" normalizeH="0" baseline="0" dirty="0" smtClean="0">
                <a:ln>
                  <a:noFill/>
                </a:ln>
                <a:solidFill>
                  <a:schemeClr val="tx1"/>
                </a:solidFill>
                <a:effectLst/>
                <a:latin typeface="Georgia" pitchFamily="18" charset="0"/>
                <a:ea typeface="Wingdings-Regular"/>
                <a:cs typeface="Times New Roman" pitchFamily="18" charset="0"/>
              </a:rPr>
              <a:t>.</a:t>
            </a:r>
            <a:endParaRPr kumimoji="0" lang="fr-FR" sz="3200" b="0" i="0" u="none" strike="noStrike" cap="none" normalizeH="0" baseline="0" dirty="0" smtClean="0">
              <a:ln>
                <a:noFill/>
              </a:ln>
              <a:solidFill>
                <a:schemeClr val="tx1"/>
              </a:solidFill>
              <a:effectLst/>
              <a:latin typeface="Georgia" pitchFamily="18" charset="0"/>
              <a:cs typeface="Arial" pitchFamily="34" charset="0"/>
            </a:endParaRPr>
          </a:p>
        </p:txBody>
      </p:sp>
    </p:spTree>
    <p:extLst>
      <p:ext uri="{BB962C8B-B14F-4D97-AF65-F5344CB8AC3E}">
        <p14:creationId xmlns="" xmlns:p14="http://schemas.microsoft.com/office/powerpoint/2010/main" val="514186511"/>
      </p:ext>
    </p:extLst>
  </p:cSld>
  <p:clrMapOvr>
    <a:masterClrMapping/>
  </p:clrMapOvr>
  <p:transition spd="med">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bg1">
                    <a:lumMod val="95000"/>
                  </a:schemeClr>
                </a:solidFill>
                <a:latin typeface="Georgia" pitchFamily="18" charset="0"/>
                <a:ea typeface="Times New Roman" pitchFamily="18" charset="0"/>
                <a:cs typeface="Arial" pitchFamily="34" charset="0"/>
              </a:rPr>
              <a:t> </a:t>
            </a:r>
            <a:r>
              <a:rPr lang="ar-DZ" sz="4000" b="1" dirty="0" smtClean="0">
                <a:solidFill>
                  <a:schemeClr val="bg1">
                    <a:lumMod val="95000"/>
                  </a:schemeClr>
                </a:solidFill>
                <a:latin typeface="Georgia" pitchFamily="18" charset="0"/>
                <a:ea typeface="Times New Roman" pitchFamily="18" charset="0"/>
                <a:cs typeface="Arial" pitchFamily="34" charset="0"/>
              </a:rPr>
              <a:t>أهمية متابعة تطبيق التوصيات </a:t>
            </a:r>
            <a:r>
              <a:rPr lang="fr-FR" sz="900" dirty="0" smtClean="0">
                <a:solidFill>
                  <a:schemeClr val="tx1"/>
                </a:solidFill>
                <a:ea typeface="Times New Roman" pitchFamily="18" charset="0"/>
                <a:cs typeface="Arial" pitchFamily="34" charset="0"/>
              </a:rPr>
              <a:t> </a:t>
            </a:r>
            <a:endParaRPr lang="fr-FR" dirty="0"/>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graphicFrame>
        <p:nvGraphicFramePr>
          <p:cNvPr id="8" name="Diagramme 7"/>
          <p:cNvGraphicFramePr/>
          <p:nvPr/>
        </p:nvGraphicFramePr>
        <p:xfrm>
          <a:off x="1108364" y="1052175"/>
          <a:ext cx="1059872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514186511"/>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ar-DZ" sz="5400" b="1" dirty="0" smtClean="0">
                <a:solidFill>
                  <a:schemeClr val="bg1">
                    <a:lumMod val="95000"/>
                  </a:schemeClr>
                </a:solidFill>
                <a:latin typeface="Georgia" pitchFamily="18" charset="0"/>
                <a:ea typeface="Times New Roman" pitchFamily="18" charset="0"/>
                <a:cs typeface="Arial" pitchFamily="34" charset="0"/>
              </a:rPr>
              <a:t>مثال توضيحي </a:t>
            </a:r>
            <a:endParaRPr lang="fr-FR" sz="5400" dirty="0" smtClean="0">
              <a:solidFill>
                <a:schemeClr val="tx1"/>
              </a:solidFill>
              <a:latin typeface="Arial" pitchFamily="34" charset="0"/>
              <a:cs typeface="Arial" pitchFamily="34" charset="0"/>
            </a:endParaRPr>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8" name="Flèche vers le bas 7"/>
          <p:cNvSpPr/>
          <p:nvPr/>
        </p:nvSpPr>
        <p:spPr>
          <a:xfrm>
            <a:off x="5832763" y="3394365"/>
            <a:ext cx="1274618" cy="637309"/>
          </a:xfrm>
          <a:prstGeom prst="downArrow">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32769" name="Rectangle 1"/>
          <p:cNvSpPr>
            <a:spLocks noChangeArrowheads="1"/>
          </p:cNvSpPr>
          <p:nvPr/>
        </p:nvSpPr>
        <p:spPr bwMode="auto">
          <a:xfrm>
            <a:off x="787103" y="4056712"/>
            <a:ext cx="1105462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ü"/>
              <a:tabLst/>
            </a:pPr>
            <a:r>
              <a:rPr kumimoji="0" lang="ar-DZ"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الأسباب</a:t>
            </a:r>
            <a:r>
              <a:rPr kumimoji="0" lang="fr-FR"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(causes ) </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a:p>
            <a:pPr marL="185738" lvl="8" algn="r" rtl="1" eaLnBrk="0" fontAlgn="base" hangingPunct="0">
              <a:spcBef>
                <a:spcPct val="0"/>
              </a:spcBef>
              <a:spcAft>
                <a:spcPct val="0"/>
              </a:spcAft>
              <a:buFontTx/>
              <a:buChar char="•"/>
            </a:pPr>
            <a:r>
              <a:rPr kumimoji="0" lang="ar-DZ"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عدم مسك محاسبة القيد المزدوج</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مسك محاسبة  ترتكز على التحصيل (الإيرادات)  </a:t>
            </a:r>
            <a:r>
              <a:rPr kumimoji="0" lang="ar-DZ" sz="4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DZ"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الدفع (النفقات) </a:t>
            </a:r>
            <a:endParaRPr lang="ar-DZ" sz="4000" dirty="0" smtClean="0">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عدم امتلاك المحاسب للكفاءة</a:t>
            </a:r>
            <a:r>
              <a:rPr kumimoji="0" lang="ar-DZ" sz="4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المهنية اللازمة</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0"/>
          <p:cNvSpPr/>
          <p:nvPr/>
        </p:nvSpPr>
        <p:spPr>
          <a:xfrm>
            <a:off x="7638066" y="1166152"/>
            <a:ext cx="4211409" cy="707886"/>
          </a:xfrm>
          <a:prstGeom prst="rect">
            <a:avLst/>
          </a:prstGeom>
        </p:spPr>
        <p:txBody>
          <a:bodyPr wrap="none">
            <a:spAutoFit/>
          </a:bodyPr>
          <a:lstStyle/>
          <a:p>
            <a:pPr lvl="0" algn="r" rtl="1" fontAlgn="base">
              <a:spcBef>
                <a:spcPct val="0"/>
              </a:spcBef>
              <a:spcAft>
                <a:spcPct val="0"/>
              </a:spcAft>
            </a:pPr>
            <a:r>
              <a:rPr lang="ar-DZ" sz="4000" b="1" u="sng" dirty="0" smtClean="0">
                <a:latin typeface="Times New Roman" pitchFamily="18" charset="0"/>
                <a:ea typeface="Calibri" pitchFamily="34" charset="0"/>
                <a:cs typeface="Times New Roman" pitchFamily="18" charset="0"/>
              </a:rPr>
              <a:t>الملاحظة</a:t>
            </a:r>
            <a:r>
              <a:rPr lang="fr-FR" sz="4000" b="1" u="sng" dirty="0" smtClean="0">
                <a:latin typeface="Times New Roman" pitchFamily="18" charset="0"/>
                <a:ea typeface="Calibri" pitchFamily="34" charset="0"/>
                <a:cs typeface="Times New Roman" pitchFamily="18" charset="0"/>
              </a:rPr>
              <a:t>  (constat ) </a:t>
            </a:r>
            <a:endParaRPr lang="fr-FR" sz="4000" u="sng" dirty="0" smtClean="0">
              <a:latin typeface="Arial" pitchFamily="34" charset="0"/>
              <a:cs typeface="Arial" pitchFamily="34" charset="0"/>
            </a:endParaRPr>
          </a:p>
        </p:txBody>
      </p:sp>
      <p:sp>
        <p:nvSpPr>
          <p:cNvPr id="10" name="Rectangle 1"/>
          <p:cNvSpPr>
            <a:spLocks noChangeArrowheads="1"/>
          </p:cNvSpPr>
          <p:nvPr/>
        </p:nvSpPr>
        <p:spPr bwMode="auto">
          <a:xfrm>
            <a:off x="587169" y="1869705"/>
            <a:ext cx="11416145"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ü"/>
              <a:tabLst/>
            </a:pPr>
            <a:r>
              <a:rPr kumimoji="0" lang="ar-DZ" sz="36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الحالة : </a:t>
            </a:r>
            <a:r>
              <a:rPr kumimoji="0" lang="fr-FR" sz="32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(fait)</a:t>
            </a:r>
            <a:endParaRPr kumimoji="0" lang="fr-FR" sz="32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عدم  إدراج </a:t>
            </a:r>
            <a:r>
              <a:rPr kumimoji="0" lang="ar-DZ" sz="32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التصريح بالحــســـابــات الــدائــنـــة والــديــون  من قبل جمعية </a:t>
            </a:r>
            <a:r>
              <a:rPr lang="ar-DZ" sz="3200" dirty="0" smtClean="0">
                <a:latin typeface="Georgia" pitchFamily="18" charset="0"/>
                <a:ea typeface="Calibri" pitchFamily="34" charset="0"/>
                <a:cs typeface="Times New Roman" pitchFamily="18" charset="0"/>
              </a:rPr>
              <a:t>(مستفيدة من الإعانات)</a:t>
            </a:r>
            <a:r>
              <a:rPr kumimoji="0" lang="fr-FR"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X  </a:t>
            </a:r>
            <a:r>
              <a:rPr kumimoji="0" lang="ar-DZ"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في  حصيلتها المالية السنوية</a:t>
            </a:r>
            <a:endParaRPr kumimoji="0" lang="ar-DZ" sz="3200" b="0" i="0" u="none" strike="noStrike" cap="none" normalizeH="0" baseline="0" dirty="0" smtClean="0">
              <a:ln>
                <a:noFill/>
              </a:ln>
              <a:solidFill>
                <a:schemeClr val="tx1"/>
              </a:solidFill>
              <a:effectLst/>
              <a:latin typeface="Georgia" pitchFamily="18" charset="0"/>
              <a:cs typeface="Arial" pitchFamily="34" charset="0"/>
            </a:endParaRPr>
          </a:p>
        </p:txBody>
      </p:sp>
    </p:spTree>
    <p:extLst>
      <p:ext uri="{BB962C8B-B14F-4D97-AF65-F5344CB8AC3E}">
        <p14:creationId xmlns="" xmlns:p14="http://schemas.microsoft.com/office/powerpoint/2010/main" val="514186511"/>
      </p:ext>
    </p:extLst>
  </p:cSld>
  <p:clrMapOvr>
    <a:masterClrMapping/>
  </p:clrMapOvr>
  <p:transition>
    <p:cover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ar-DZ" sz="5400" b="1" dirty="0" smtClean="0">
                <a:solidFill>
                  <a:schemeClr val="bg1">
                    <a:lumMod val="95000"/>
                  </a:schemeClr>
                </a:solidFill>
                <a:latin typeface="Georgia" pitchFamily="18" charset="0"/>
                <a:ea typeface="Times New Roman" pitchFamily="18" charset="0"/>
                <a:cs typeface="Arial" pitchFamily="34" charset="0"/>
              </a:rPr>
              <a:t>مثال توضيحي </a:t>
            </a:r>
            <a:endParaRPr lang="fr-FR" sz="5400" dirty="0" smtClean="0">
              <a:solidFill>
                <a:schemeClr val="tx1"/>
              </a:solidFill>
              <a:latin typeface="Arial" pitchFamily="34" charset="0"/>
              <a:cs typeface="Arial" pitchFamily="34" charset="0"/>
            </a:endParaRPr>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2049" name="Rectangle 1"/>
          <p:cNvSpPr>
            <a:spLocks noChangeArrowheads="1"/>
          </p:cNvSpPr>
          <p:nvPr/>
        </p:nvSpPr>
        <p:spPr bwMode="auto">
          <a:xfrm>
            <a:off x="526473" y="1274619"/>
            <a:ext cx="11416145"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ü"/>
              <a:tabLst/>
            </a:pPr>
            <a:r>
              <a:rPr kumimoji="0" lang="ar-DZ" sz="36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الحالة : </a:t>
            </a:r>
            <a:r>
              <a:rPr kumimoji="0" lang="fr-FR" sz="32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(fait)</a:t>
            </a:r>
            <a:endParaRPr kumimoji="0" lang="fr-FR" sz="32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عدم  إدراج </a:t>
            </a:r>
            <a:r>
              <a:rPr kumimoji="0" lang="ar-DZ" sz="32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التصريح بالحــســـابــات الــدائــنـــة والــديــون  من قبل جمعية </a:t>
            </a:r>
            <a:r>
              <a:rPr lang="ar-DZ" sz="3200" dirty="0" smtClean="0">
                <a:latin typeface="Georgia" pitchFamily="18" charset="0"/>
                <a:ea typeface="Calibri" pitchFamily="34" charset="0"/>
                <a:cs typeface="Times New Roman" pitchFamily="18" charset="0"/>
              </a:rPr>
              <a:t>(مستفيدة من الإعانات)</a:t>
            </a:r>
            <a:r>
              <a:rPr kumimoji="0" lang="fr-FR"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X  </a:t>
            </a:r>
            <a:r>
              <a:rPr kumimoji="0" lang="ar-DZ"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في  حصيلتها المالية السنوية</a:t>
            </a:r>
            <a:endParaRPr kumimoji="0" lang="ar-DZ" sz="3200" b="0" i="0" u="none" strike="noStrike" cap="none" normalizeH="0" baseline="0" dirty="0" smtClean="0">
              <a:ln>
                <a:noFill/>
              </a:ln>
              <a:solidFill>
                <a:schemeClr val="tx1"/>
              </a:solidFill>
              <a:effectLst/>
              <a:latin typeface="Georgia" pitchFamily="18" charset="0"/>
              <a:cs typeface="Arial" pitchFamily="34" charset="0"/>
            </a:endParaRPr>
          </a:p>
        </p:txBody>
      </p:sp>
      <p:sp>
        <p:nvSpPr>
          <p:cNvPr id="8" name="Flèche vers le bas 7"/>
          <p:cNvSpPr/>
          <p:nvPr/>
        </p:nvSpPr>
        <p:spPr>
          <a:xfrm>
            <a:off x="5846618" y="3020292"/>
            <a:ext cx="1274618" cy="637309"/>
          </a:xfrm>
          <a:prstGeom prst="downArrow">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33793" name="Rectangle 1"/>
          <p:cNvSpPr>
            <a:spLocks noChangeArrowheads="1"/>
          </p:cNvSpPr>
          <p:nvPr/>
        </p:nvSpPr>
        <p:spPr bwMode="auto">
          <a:xfrm>
            <a:off x="207818" y="3847235"/>
            <a:ext cx="1198418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DZ" sz="36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المعيار </a:t>
            </a:r>
            <a:r>
              <a:rPr kumimoji="0" lang="ar-DZ" sz="3600" b="1"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الأساس القانوني للملاحظة </a:t>
            </a:r>
            <a:r>
              <a:rPr kumimoji="0" lang="fr-FR" sz="36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(ancrage juridique </a:t>
            </a:r>
            <a:r>
              <a:rPr kumimoji="0" lang="fr-FR"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fr-FR"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ZoneTexte 9"/>
          <p:cNvSpPr txBox="1"/>
          <p:nvPr/>
        </p:nvSpPr>
        <p:spPr>
          <a:xfrm>
            <a:off x="441180" y="4646035"/>
            <a:ext cx="11501438" cy="1754326"/>
          </a:xfrm>
          <a:prstGeom prst="rect">
            <a:avLst/>
          </a:prstGeom>
          <a:noFill/>
        </p:spPr>
        <p:txBody>
          <a:bodyPr wrap="square" rtlCol="0">
            <a:spAutoFit/>
          </a:bodyPr>
          <a:lstStyle/>
          <a:p>
            <a:pPr algn="r" rtl="1"/>
            <a:r>
              <a:rPr lang="ar-DZ" sz="3600" b="1" dirty="0" smtClean="0">
                <a:latin typeface="Georgia" pitchFamily="18" charset="0"/>
              </a:rPr>
              <a:t>قانون رقم </a:t>
            </a:r>
            <a:r>
              <a:rPr lang="ar-DZ" sz="3600" b="1" dirty="0" smtClean="0">
                <a:latin typeface="Georgia" pitchFamily="18" charset="0"/>
                <a:cs typeface="+mj-cs"/>
              </a:rPr>
              <a:t>12-06</a:t>
            </a:r>
            <a:r>
              <a:rPr lang="ar-DZ" sz="3600" b="1" dirty="0" smtClean="0">
                <a:latin typeface="Georgia" pitchFamily="18" charset="0"/>
              </a:rPr>
              <a:t> </a:t>
            </a:r>
            <a:r>
              <a:rPr lang="ar-DZ" sz="3600" dirty="0" smtClean="0">
                <a:latin typeface="Georgia" pitchFamily="18" charset="0"/>
              </a:rPr>
              <a:t>المؤرخ في </a:t>
            </a:r>
            <a:r>
              <a:rPr lang="ar-DZ" sz="3600" dirty="0" smtClean="0">
                <a:latin typeface="Georgia" pitchFamily="18" charset="0"/>
                <a:cs typeface="+mj-cs"/>
              </a:rPr>
              <a:t>12/01/2012</a:t>
            </a:r>
            <a:r>
              <a:rPr lang="ar-DZ" sz="3600" dirty="0" smtClean="0">
                <a:latin typeface="Georgia" pitchFamily="18" charset="0"/>
              </a:rPr>
              <a:t>، يتعلق بالجمعيات </a:t>
            </a:r>
          </a:p>
          <a:p>
            <a:pPr algn="r" rtl="1"/>
            <a:r>
              <a:rPr lang="ar-DZ" sz="3600" b="1" dirty="0" smtClean="0">
                <a:latin typeface="Georgia" pitchFamily="18" charset="0"/>
              </a:rPr>
              <a:t>المادة </a:t>
            </a:r>
            <a:r>
              <a:rPr lang="ar-DZ" sz="3600" b="1" dirty="0" smtClean="0">
                <a:latin typeface="Georgia" pitchFamily="18" charset="0"/>
                <a:cs typeface="+mj-cs"/>
              </a:rPr>
              <a:t>38</a:t>
            </a:r>
            <a:r>
              <a:rPr lang="ar-DZ" sz="3600" dirty="0" smtClean="0">
                <a:latin typeface="Georgia" pitchFamily="18" charset="0"/>
              </a:rPr>
              <a:t> : يجب على الجمعية أن تتوفر على محاسبة مزدوجة معتمدة من قبل محافظ حسابات  </a:t>
            </a:r>
            <a:endParaRPr lang="fr-FR" sz="3600" dirty="0">
              <a:latin typeface="Georgia" pitchFamily="18" charset="0"/>
            </a:endParaRPr>
          </a:p>
        </p:txBody>
      </p:sp>
    </p:spTree>
    <p:extLst>
      <p:ext uri="{BB962C8B-B14F-4D97-AF65-F5344CB8AC3E}">
        <p14:creationId xmlns="" xmlns:p14="http://schemas.microsoft.com/office/powerpoint/2010/main" val="514186511"/>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ar-DZ" sz="5400" b="1" dirty="0" smtClean="0">
                <a:solidFill>
                  <a:schemeClr val="bg1">
                    <a:lumMod val="95000"/>
                  </a:schemeClr>
                </a:solidFill>
                <a:latin typeface="Georgia" pitchFamily="18" charset="0"/>
                <a:ea typeface="Times New Roman" pitchFamily="18" charset="0"/>
                <a:cs typeface="Arial" pitchFamily="34" charset="0"/>
              </a:rPr>
              <a:t>مثال توضيحي </a:t>
            </a:r>
            <a:endParaRPr lang="fr-FR" sz="5400" dirty="0" smtClean="0">
              <a:solidFill>
                <a:schemeClr val="tx1"/>
              </a:solidFill>
              <a:latin typeface="Arial" pitchFamily="34" charset="0"/>
              <a:cs typeface="Arial" pitchFamily="34" charset="0"/>
            </a:endParaRPr>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8" name="Flèche vers le bas 7"/>
          <p:cNvSpPr/>
          <p:nvPr/>
        </p:nvSpPr>
        <p:spPr>
          <a:xfrm>
            <a:off x="5846618" y="3020292"/>
            <a:ext cx="1274618" cy="637309"/>
          </a:xfrm>
          <a:prstGeom prst="downArrow">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35841" name="Rectangle 1"/>
          <p:cNvSpPr>
            <a:spLocks noChangeArrowheads="1"/>
          </p:cNvSpPr>
          <p:nvPr/>
        </p:nvSpPr>
        <p:spPr bwMode="auto">
          <a:xfrm>
            <a:off x="346363" y="3671456"/>
            <a:ext cx="11637817" cy="25391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ts val="600"/>
              </a:spcAft>
              <a:buClrTx/>
              <a:buSzTx/>
              <a:tabLst/>
            </a:pPr>
            <a:r>
              <a:rPr kumimoji="0" lang="ar-DZ" sz="36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الأثر  </a:t>
            </a:r>
            <a:r>
              <a:rPr kumimoji="0" lang="fr-FR" sz="36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conséquences)</a:t>
            </a:r>
            <a:endParaRPr kumimoji="0" lang="fr-FR" sz="36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r" defTabSz="914400" rtl="1" eaLnBrk="0" fontAlgn="base" latinLnBrk="0" hangingPunct="0">
              <a:lnSpc>
                <a:spcPct val="100000"/>
              </a:lnSpc>
              <a:spcBef>
                <a:spcPct val="0"/>
              </a:spcBef>
              <a:spcAft>
                <a:spcPts val="600"/>
              </a:spcAft>
              <a:buClrTx/>
              <a:buSzTx/>
              <a:buFontTx/>
              <a:buChar char="•"/>
              <a:tabLst/>
            </a:pP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إعطاء صورة غير صادقة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دقيقة عن الوضعية المالية</a:t>
            </a:r>
            <a:endParaRPr kumimoji="0" lang="fr-FR" sz="36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r" defTabSz="914400" rtl="1" eaLnBrk="0" fontAlgn="base" latinLnBrk="0" hangingPunct="0">
              <a:lnSpc>
                <a:spcPct val="100000"/>
              </a:lnSpc>
              <a:spcBef>
                <a:spcPct val="0"/>
              </a:spcBef>
              <a:spcAft>
                <a:spcPts val="600"/>
              </a:spcAft>
              <a:buClrTx/>
              <a:buSzTx/>
              <a:buFontTx/>
              <a:buChar char="•"/>
              <a:tabLst/>
            </a:pP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خطر الاختلاس</a:t>
            </a:r>
            <a:endParaRPr kumimoji="0" lang="fr-FR" sz="36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خطر تجميد الحساب جراء حكم </a:t>
            </a:r>
            <a:r>
              <a:rPr kumimoji="0" lang="ar-DZ" sz="3600" b="0" i="0" u="none" strike="noStrike" cap="none" normalizeH="0" baseline="0" dirty="0" smtClean="0">
                <a:ln>
                  <a:noFill/>
                </a:ln>
                <a:effectLst/>
                <a:latin typeface="Georgia" pitchFamily="18" charset="0"/>
                <a:ea typeface="Calibri" pitchFamily="34" charset="0"/>
                <a:cs typeface="Times New Roman" pitchFamily="18" charset="0"/>
              </a:rPr>
              <a:t>قضائي مما يؤثر </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على التسيير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كذا النشاطات</a:t>
            </a:r>
            <a:endParaRPr kumimoji="0" lang="ar-DZ" sz="3600" b="0" i="0" u="none" strike="noStrike" cap="none" normalizeH="0" baseline="0" dirty="0" smtClean="0">
              <a:ln>
                <a:noFill/>
              </a:ln>
              <a:solidFill>
                <a:schemeClr val="tx1"/>
              </a:solidFill>
              <a:effectLst/>
              <a:latin typeface="Georgia" pitchFamily="18" charset="0"/>
              <a:cs typeface="Arial" pitchFamily="34" charset="0"/>
            </a:endParaRPr>
          </a:p>
        </p:txBody>
      </p:sp>
      <p:pic>
        <p:nvPicPr>
          <p:cNvPr id="35842" name="Picture 2"/>
          <p:cNvPicPr>
            <a:picLocks noChangeAspect="1" noChangeArrowheads="1"/>
          </p:cNvPicPr>
          <p:nvPr/>
        </p:nvPicPr>
        <p:blipFill>
          <a:blip r:embed="rId2" cstate="print"/>
          <a:srcRect/>
          <a:stretch>
            <a:fillRect/>
          </a:stretch>
        </p:blipFill>
        <p:spPr bwMode="auto">
          <a:xfrm>
            <a:off x="1759527" y="4128654"/>
            <a:ext cx="1274618" cy="1039091"/>
          </a:xfrm>
          <a:prstGeom prst="rect">
            <a:avLst/>
          </a:prstGeom>
          <a:noFill/>
          <a:ln w="9525">
            <a:noFill/>
            <a:miter lim="800000"/>
            <a:headEnd/>
            <a:tailEnd/>
          </a:ln>
          <a:effectLst/>
        </p:spPr>
      </p:pic>
      <p:sp>
        <p:nvSpPr>
          <p:cNvPr id="9" name="Rectangle 1"/>
          <p:cNvSpPr>
            <a:spLocks noChangeArrowheads="1"/>
          </p:cNvSpPr>
          <p:nvPr/>
        </p:nvSpPr>
        <p:spPr bwMode="auto">
          <a:xfrm>
            <a:off x="526473" y="1274619"/>
            <a:ext cx="11416145"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ü"/>
              <a:tabLst/>
            </a:pPr>
            <a:r>
              <a:rPr kumimoji="0" lang="ar-DZ" sz="36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الحالة : </a:t>
            </a:r>
            <a:r>
              <a:rPr kumimoji="0" lang="fr-FR" sz="32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(fait)</a:t>
            </a:r>
            <a:endParaRPr kumimoji="0" lang="fr-FR" sz="32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عدم  إدراج </a:t>
            </a:r>
            <a:r>
              <a:rPr kumimoji="0" lang="ar-DZ" sz="32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التصريح بالحــســـابــات الــدائــنـــة والــديــون  من قبل جمعية </a:t>
            </a:r>
            <a:r>
              <a:rPr lang="ar-DZ" sz="3200" dirty="0" smtClean="0">
                <a:latin typeface="Georgia" pitchFamily="18" charset="0"/>
                <a:ea typeface="Calibri" pitchFamily="34" charset="0"/>
                <a:cs typeface="Times New Roman" pitchFamily="18" charset="0"/>
              </a:rPr>
              <a:t>(مستفيدة من الإعانات)</a:t>
            </a:r>
            <a:r>
              <a:rPr kumimoji="0" lang="fr-FR"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X  </a:t>
            </a:r>
            <a:r>
              <a:rPr kumimoji="0" lang="ar-DZ"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في  حصيلتها المالية السنوية</a:t>
            </a:r>
            <a:endParaRPr kumimoji="0" lang="ar-DZ" sz="3200" b="0" i="0" u="none" strike="noStrike" cap="none" normalizeH="0" baseline="0" dirty="0" smtClean="0">
              <a:ln>
                <a:noFill/>
              </a:ln>
              <a:solidFill>
                <a:schemeClr val="tx1"/>
              </a:solidFill>
              <a:effectLst/>
              <a:latin typeface="Georgia" pitchFamily="18" charset="0"/>
              <a:cs typeface="Arial" pitchFamily="34" charset="0"/>
            </a:endParaRPr>
          </a:p>
        </p:txBody>
      </p:sp>
    </p:spTree>
    <p:extLst>
      <p:ext uri="{BB962C8B-B14F-4D97-AF65-F5344CB8AC3E}">
        <p14:creationId xmlns="" xmlns:p14="http://schemas.microsoft.com/office/powerpoint/2010/main" val="514186511"/>
      </p:ext>
    </p:extLst>
  </p:cSld>
  <p:clrMapOvr>
    <a:masterClrMapping/>
  </p:clrMapOvr>
  <p:transition>
    <p:push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ar-DZ" sz="5400" b="1" dirty="0" smtClean="0">
                <a:solidFill>
                  <a:schemeClr val="bg1">
                    <a:lumMod val="95000"/>
                  </a:schemeClr>
                </a:solidFill>
                <a:latin typeface="Georgia" pitchFamily="18" charset="0"/>
                <a:ea typeface="Times New Roman" pitchFamily="18" charset="0"/>
                <a:cs typeface="Arial" pitchFamily="34" charset="0"/>
              </a:rPr>
              <a:t>مثال توضيحي </a:t>
            </a:r>
            <a:endParaRPr lang="fr-FR" sz="5400" dirty="0" smtClean="0">
              <a:solidFill>
                <a:schemeClr val="tx1"/>
              </a:solidFill>
              <a:latin typeface="Arial" pitchFamily="34" charset="0"/>
              <a:cs typeface="Arial" pitchFamily="34" charset="0"/>
            </a:endParaRPr>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8" name="Flèche vers le bas 7"/>
          <p:cNvSpPr/>
          <p:nvPr/>
        </p:nvSpPr>
        <p:spPr>
          <a:xfrm>
            <a:off x="5846618" y="3020292"/>
            <a:ext cx="1274618" cy="637309"/>
          </a:xfrm>
          <a:prstGeom prst="downArrow">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34819" name="Rectangle 3"/>
          <p:cNvSpPr>
            <a:spLocks noChangeArrowheads="1"/>
          </p:cNvSpPr>
          <p:nvPr/>
        </p:nvSpPr>
        <p:spPr bwMode="auto">
          <a:xfrm>
            <a:off x="803564" y="3990110"/>
            <a:ext cx="9062445"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ü"/>
              <a:tabLst/>
            </a:pPr>
            <a:r>
              <a:rPr kumimoji="0" lang="ar-DZ" sz="3600" b="1" i="0" u="none" strike="noStrike" cap="none" normalizeH="0" baseline="0" dirty="0" smtClean="0">
                <a:ln>
                  <a:noFill/>
                </a:ln>
                <a:solidFill>
                  <a:schemeClr val="tx1"/>
                </a:solidFill>
                <a:effectLst/>
                <a:latin typeface="Times New Roman" pitchFamily="18" charset="0"/>
                <a:ea typeface="Calibri" pitchFamily="34" charset="0"/>
                <a:cs typeface="+mj-cs"/>
              </a:rPr>
              <a:t>التوصية </a:t>
            </a:r>
            <a:r>
              <a:rPr kumimoji="0" lang="fr-FR" sz="3600" b="1" i="0" u="none" strike="noStrike" cap="none" normalizeH="0" baseline="0" dirty="0" smtClean="0">
                <a:ln>
                  <a:noFill/>
                </a:ln>
                <a:solidFill>
                  <a:schemeClr val="tx1"/>
                </a:solidFill>
                <a:effectLst/>
                <a:latin typeface="Times New Roman" pitchFamily="18" charset="0"/>
                <a:ea typeface="Calibri" pitchFamily="34" charset="0"/>
                <a:cs typeface="+mj-cs"/>
              </a:rPr>
              <a:t>(recommandation)</a:t>
            </a:r>
            <a:endParaRPr kumimoji="0" lang="fr-FR" sz="36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r-FR" sz="3600" b="0"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rPr>
              <a:t>تكوين </a:t>
            </a:r>
            <a:r>
              <a:rPr kumimoji="0" lang="ar-DZ" sz="36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rPr>
              <a:t> تحسين مستوى المحاسبين</a:t>
            </a:r>
            <a:endParaRPr lang="en-US" sz="3600" dirty="0" smtClean="0">
              <a:latin typeface="Times New Roman" pitchFamily="18" charset="0"/>
              <a:ea typeface="Calibri"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r-FR" sz="3600" b="0"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rPr>
              <a:t>اعتماد  محاسبة القيد المزدوج</a:t>
            </a:r>
            <a:r>
              <a:rPr kumimoji="0" lang="ar-DZ" sz="3600" b="0" i="0" u="none" strike="noStrike" cap="none" normalizeH="0" dirty="0" smtClean="0">
                <a:ln>
                  <a:noFill/>
                </a:ln>
                <a:solidFill>
                  <a:schemeClr val="tx1"/>
                </a:solidFill>
                <a:effectLst/>
                <a:latin typeface="Times New Roman" pitchFamily="18" charset="0"/>
                <a:ea typeface="Calibri" pitchFamily="34" charset="0"/>
                <a:cs typeface="+mj-cs"/>
              </a:rPr>
              <a:t> طبقا للتنظيم المحدد للنظام المحاسبي المالي  </a:t>
            </a:r>
            <a:r>
              <a:rPr kumimoji="0" lang="fr-FR" sz="3600" b="0" i="0" u="none" strike="noStrike" cap="none" normalizeH="0" dirty="0" smtClean="0">
                <a:ln>
                  <a:noFill/>
                </a:ln>
                <a:solidFill>
                  <a:schemeClr val="tx1"/>
                </a:solidFill>
                <a:effectLst/>
                <a:latin typeface="Times New Roman" pitchFamily="18" charset="0"/>
                <a:ea typeface="Calibri" pitchFamily="34" charset="0"/>
                <a:cs typeface="+mj-cs"/>
              </a:rPr>
              <a:t>(SCF)</a:t>
            </a:r>
            <a:r>
              <a:rPr kumimoji="0" lang="ar-DZ" sz="3600" b="0" i="0" u="none" strike="noStrike" cap="none" normalizeH="0" dirty="0" smtClean="0">
                <a:ln>
                  <a:noFill/>
                </a:ln>
                <a:solidFill>
                  <a:schemeClr val="tx1"/>
                </a:solidFill>
                <a:effectLst/>
                <a:latin typeface="Times New Roman" pitchFamily="18" charset="0"/>
                <a:ea typeface="Calibri" pitchFamily="34" charset="0"/>
                <a:cs typeface="+mj-cs"/>
              </a:rPr>
              <a:t> </a:t>
            </a:r>
            <a:r>
              <a:rPr lang="ar-DZ" sz="3600" dirty="0" smtClean="0">
                <a:latin typeface="Times New Roman" pitchFamily="18" charset="0"/>
                <a:ea typeface="Calibri" pitchFamily="34" charset="0"/>
                <a:cs typeface="+mj-cs"/>
              </a:rPr>
              <a:t> </a:t>
            </a:r>
            <a:r>
              <a:rPr kumimoji="0" lang="ar-DZ" sz="3600" b="0" i="0" u="none" strike="noStrike" cap="none" normalizeH="0" dirty="0" smtClean="0">
                <a:ln>
                  <a:noFill/>
                </a:ln>
                <a:solidFill>
                  <a:schemeClr val="tx1"/>
                </a:solidFill>
                <a:effectLst/>
                <a:latin typeface="Times New Roman" pitchFamily="18" charset="0"/>
                <a:ea typeface="Calibri" pitchFamily="34" charset="0"/>
                <a:cs typeface="+mj-cs"/>
              </a:rPr>
              <a:t> </a:t>
            </a:r>
            <a:r>
              <a:rPr kumimoji="0" lang="fr-FR" sz="3600" b="0" i="0" u="none" strike="noStrike" cap="none" normalizeH="0" baseline="0" dirty="0" smtClean="0">
                <a:ln>
                  <a:noFill/>
                </a:ln>
                <a:solidFill>
                  <a:schemeClr val="tx1"/>
                </a:solidFill>
                <a:effectLst/>
                <a:latin typeface="Arial" pitchFamily="34" charset="0"/>
                <a:cs typeface="+mj-cs"/>
              </a:rPr>
              <a:t> </a:t>
            </a:r>
            <a:r>
              <a:rPr kumimoji="0" lang="ar-DZ" sz="3600" b="0" i="0" u="none" strike="noStrike" cap="none" normalizeH="0" baseline="0" dirty="0" smtClean="0">
                <a:ln>
                  <a:noFill/>
                </a:ln>
                <a:solidFill>
                  <a:schemeClr val="tx1"/>
                </a:solidFill>
                <a:effectLst/>
                <a:latin typeface="Arial" pitchFamily="34" charset="0"/>
                <a:cs typeface="+mj-cs"/>
              </a:rPr>
              <a:t> </a:t>
            </a:r>
            <a:endParaRPr kumimoji="0" lang="fr-FR" sz="3600" b="0" i="0" u="none" strike="noStrike" cap="none" normalizeH="0" baseline="0" dirty="0" smtClean="0">
              <a:ln>
                <a:noFill/>
              </a:ln>
              <a:solidFill>
                <a:schemeClr val="tx1"/>
              </a:solidFill>
              <a:effectLst/>
              <a:latin typeface="Arial" pitchFamily="34" charset="0"/>
              <a:cs typeface="+mj-cs"/>
            </a:endParaRPr>
          </a:p>
        </p:txBody>
      </p:sp>
      <p:grpSp>
        <p:nvGrpSpPr>
          <p:cNvPr id="11" name="Groupe 10"/>
          <p:cNvGrpSpPr/>
          <p:nvPr>
            <p:custDataLst>
              <p:tags r:id="rId1"/>
            </p:custDataLst>
          </p:nvPr>
        </p:nvGrpSpPr>
        <p:grpSpPr>
          <a:xfrm>
            <a:off x="10071127" y="4226296"/>
            <a:ext cx="1095637" cy="1051421"/>
            <a:chOff x="362857" y="2540000"/>
            <a:chExt cx="2975429" cy="2975429"/>
          </a:xfrm>
        </p:grpSpPr>
        <p:sp>
          <p:nvSpPr>
            <p:cNvPr id="12" name="Ellipse 11"/>
            <p:cNvSpPr/>
            <p:nvPr/>
          </p:nvSpPr>
          <p:spPr>
            <a:xfrm>
              <a:off x="362857" y="2540000"/>
              <a:ext cx="2975429" cy="2975429"/>
            </a:xfrm>
            <a:prstGeom prst="ellipse">
              <a:avLst/>
            </a:prstGeom>
            <a:solidFill>
              <a:srgbClr val="15D952"/>
            </a:solidFill>
            <a:ln w="177800">
              <a:solidFill>
                <a:schemeClr val="bg1"/>
              </a:solidFill>
            </a:ln>
            <a:effectLst>
              <a:outerShdw blurRad="304800" dist="2032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orme en L 12"/>
            <p:cNvSpPr/>
            <p:nvPr/>
          </p:nvSpPr>
          <p:spPr>
            <a:xfrm rot="18900000">
              <a:off x="1069458" y="3399618"/>
              <a:ext cx="1553028" cy="966549"/>
            </a:xfrm>
            <a:prstGeom prst="corner">
              <a:avLst/>
            </a:prstGeom>
            <a:solidFill>
              <a:schemeClr val="bg1"/>
            </a:solidFill>
            <a:ln w="76200">
              <a:solidFill>
                <a:srgbClr val="00B050"/>
              </a:solidFill>
            </a:ln>
            <a:effectLst>
              <a:outerShdw blurRad="368300" dist="203200" dir="15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4" name="Rectangle 1"/>
          <p:cNvSpPr>
            <a:spLocks noChangeArrowheads="1"/>
          </p:cNvSpPr>
          <p:nvPr/>
        </p:nvSpPr>
        <p:spPr bwMode="auto">
          <a:xfrm>
            <a:off x="526473" y="1289133"/>
            <a:ext cx="11416145"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ü"/>
              <a:tabLst/>
            </a:pPr>
            <a:r>
              <a:rPr kumimoji="0" lang="ar-DZ" sz="36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الحالة : </a:t>
            </a:r>
            <a:r>
              <a:rPr kumimoji="0" lang="fr-FR" sz="32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(fait)</a:t>
            </a:r>
            <a:endParaRPr kumimoji="0" lang="fr-FR" sz="32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عدم  إدراج </a:t>
            </a:r>
            <a:r>
              <a:rPr kumimoji="0" lang="ar-DZ" sz="32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التصريح بالحــســـابــات الــدائــنـــة والــديــون  من قبل جمعية </a:t>
            </a:r>
            <a:r>
              <a:rPr lang="ar-DZ" sz="3200" dirty="0" smtClean="0">
                <a:latin typeface="Georgia" pitchFamily="18" charset="0"/>
                <a:ea typeface="Calibri" pitchFamily="34" charset="0"/>
                <a:cs typeface="Times New Roman" pitchFamily="18" charset="0"/>
              </a:rPr>
              <a:t>(مستفيدة من الإعانات)</a:t>
            </a:r>
            <a:r>
              <a:rPr kumimoji="0" lang="fr-FR"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X  </a:t>
            </a:r>
            <a:r>
              <a:rPr kumimoji="0" lang="ar-DZ" sz="32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في  حصيلتها المالية السنوية</a:t>
            </a:r>
            <a:endParaRPr kumimoji="0" lang="ar-DZ" sz="3200" b="0" i="0" u="none" strike="noStrike" cap="none" normalizeH="0" baseline="0" dirty="0" smtClean="0">
              <a:ln>
                <a:noFill/>
              </a:ln>
              <a:solidFill>
                <a:schemeClr val="tx1"/>
              </a:solidFill>
              <a:effectLst/>
              <a:latin typeface="Georgia" pitchFamily="18" charset="0"/>
              <a:cs typeface="Arial" pitchFamily="34" charset="0"/>
            </a:endParaRPr>
          </a:p>
        </p:txBody>
      </p:sp>
    </p:spTree>
    <p:extLst>
      <p:ext uri="{BB962C8B-B14F-4D97-AF65-F5344CB8AC3E}">
        <p14:creationId xmlns="" xmlns:p14="http://schemas.microsoft.com/office/powerpoint/2010/main" val="514186511"/>
      </p:ext>
    </p:extLst>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4819"/>
                                        </p:tgtEl>
                                        <p:attrNameLst>
                                          <p:attrName>style.visibility</p:attrName>
                                        </p:attrNameLst>
                                      </p:cBhvr>
                                      <p:to>
                                        <p:strVal val="visible"/>
                                      </p:to>
                                    </p:set>
                                    <p:animEffect transition="in" filter="wipe(up)">
                                      <p:cBhvr>
                                        <p:cTn id="10" dur="500"/>
                                        <p:tgtEl>
                                          <p:spTgt spid="34819"/>
                                        </p:tgtEl>
                                      </p:cBhvr>
                                    </p:animEffect>
                                  </p:childTnLst>
                                </p:cTn>
                              </p:par>
                              <p:par>
                                <p:cTn id="11" presetID="2" presetClass="entr" presetSubtype="2"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1+#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48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ar-DZ" sz="5400" b="1" dirty="0" smtClean="0">
                <a:solidFill>
                  <a:schemeClr val="bg1">
                    <a:lumMod val="95000"/>
                  </a:schemeClr>
                </a:solidFill>
                <a:latin typeface="Georgia" pitchFamily="18" charset="0"/>
                <a:ea typeface="Times New Roman" pitchFamily="18" charset="0"/>
                <a:cs typeface="Arial" pitchFamily="34" charset="0"/>
              </a:rPr>
              <a:t>مثال توضيحي </a:t>
            </a:r>
            <a:endParaRPr lang="fr-FR" sz="5400" dirty="0" smtClean="0">
              <a:solidFill>
                <a:schemeClr val="tx1"/>
              </a:solidFill>
              <a:latin typeface="Arial" pitchFamily="34" charset="0"/>
              <a:cs typeface="Arial" pitchFamily="34" charset="0"/>
            </a:endParaRPr>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36865" name="Rectangle 1"/>
          <p:cNvSpPr>
            <a:spLocks noChangeArrowheads="1"/>
          </p:cNvSpPr>
          <p:nvPr/>
        </p:nvSpPr>
        <p:spPr bwMode="auto">
          <a:xfrm>
            <a:off x="651163" y="1787236"/>
            <a:ext cx="11139055"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الإجراءات التي  يمكن أن تتخذها الإدارة المركزية من خلال الأخذ بعين الاعتبار التوصيات</a:t>
            </a:r>
            <a:endParaRPr kumimoji="0" lang="ar-DZ"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6866" name="Rectangle 2"/>
          <p:cNvSpPr>
            <a:spLocks noChangeArrowheads="1"/>
          </p:cNvSpPr>
          <p:nvPr/>
        </p:nvSpPr>
        <p:spPr bwMode="auto">
          <a:xfrm>
            <a:off x="303234" y="3450317"/>
            <a:ext cx="1137285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 typeface="Wingdings" pitchFamily="2" charset="2"/>
              <a:buChar char="ü"/>
              <a:tabLst/>
            </a:pP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إعداد دليل </a:t>
            </a:r>
            <a:r>
              <a:rPr lang="ar-DZ" sz="3600" dirty="0" smtClean="0">
                <a:latin typeface="Times New Roman" pitchFamily="18" charset="0"/>
                <a:ea typeface="Calibri" pitchFamily="34" charset="0"/>
                <a:cs typeface="Times New Roman" pitchFamily="18" charset="0"/>
              </a:rPr>
              <a:t>لل</a:t>
            </a: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إجراءات المالية </a:t>
            </a:r>
            <a:r>
              <a:rPr kumimoji="0" lang="ar-DZ"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المحاسبية مكيف </a:t>
            </a:r>
            <a:r>
              <a:rPr kumimoji="0" lang="ar-DZ"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موجه للجمعيات</a:t>
            </a:r>
          </a:p>
          <a:p>
            <a:pPr marL="0" marR="0" lvl="0" indent="0" algn="justLow" defTabSz="914400" rtl="1" eaLnBrk="1" fontAlgn="base" latinLnBrk="0" hangingPunct="1">
              <a:lnSpc>
                <a:spcPct val="100000"/>
              </a:lnSpc>
              <a:spcBef>
                <a:spcPct val="0"/>
              </a:spcBef>
              <a:spcAft>
                <a:spcPct val="0"/>
              </a:spcAft>
              <a:buClrTx/>
              <a:buSzTx/>
              <a:buFont typeface="Wingdings" pitchFamily="2" charset="2"/>
              <a:buChar char="ü"/>
              <a:tabLst/>
            </a:pPr>
            <a:r>
              <a:rPr kumimoji="0" lang="ar-DZ" sz="3600" b="0" i="0" u="none" strike="noStrike" cap="none" normalizeH="0" baseline="0" dirty="0" smtClean="0">
                <a:ln>
                  <a:noFill/>
                </a:ln>
                <a:solidFill>
                  <a:schemeClr val="tx1"/>
                </a:solidFill>
                <a:effectLst/>
                <a:latin typeface="Arial" pitchFamily="34" charset="0"/>
                <a:cs typeface="Arial" pitchFamily="34" charset="0"/>
              </a:rPr>
              <a:t>وضع خطة تضمن عمل الجمعيات بدليل</a:t>
            </a:r>
            <a:r>
              <a:rPr kumimoji="0" lang="ar-DZ" sz="3600" b="0" i="0" u="none" strike="noStrike" cap="none" normalizeH="0" dirty="0" smtClean="0">
                <a:ln>
                  <a:noFill/>
                </a:ln>
                <a:solidFill>
                  <a:schemeClr val="tx1"/>
                </a:solidFill>
                <a:effectLst/>
                <a:latin typeface="Arial" pitchFamily="34" charset="0"/>
                <a:cs typeface="Arial" pitchFamily="34" charset="0"/>
              </a:rPr>
              <a:t> الإجراءات</a:t>
            </a:r>
            <a:endParaRPr kumimoji="0" lang="ar-DZ"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Flèche vers le bas 13"/>
          <p:cNvSpPr/>
          <p:nvPr/>
        </p:nvSpPr>
        <p:spPr>
          <a:xfrm>
            <a:off x="6035304" y="2686463"/>
            <a:ext cx="800924" cy="637309"/>
          </a:xfrm>
          <a:prstGeom prst="downArrow">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7" name="Flèche vers le bas 6"/>
          <p:cNvSpPr/>
          <p:nvPr/>
        </p:nvSpPr>
        <p:spPr>
          <a:xfrm>
            <a:off x="6057076" y="4595092"/>
            <a:ext cx="800924" cy="637309"/>
          </a:xfrm>
          <a:prstGeom prst="downArrow">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9" name="ZoneTexte 8"/>
          <p:cNvSpPr txBox="1"/>
          <p:nvPr/>
        </p:nvSpPr>
        <p:spPr>
          <a:xfrm>
            <a:off x="1814286" y="5486401"/>
            <a:ext cx="8752115" cy="646331"/>
          </a:xfrm>
          <a:prstGeom prst="rect">
            <a:avLst/>
          </a:prstGeom>
          <a:noFill/>
        </p:spPr>
        <p:txBody>
          <a:bodyPr wrap="square" rtlCol="0">
            <a:spAutoFit/>
          </a:bodyPr>
          <a:lstStyle/>
          <a:p>
            <a:pPr algn="r" rtl="1"/>
            <a:r>
              <a:rPr lang="ar-DZ" sz="3600" b="1" dirty="0" smtClean="0"/>
              <a:t>حماية المال العام        الشفافية </a:t>
            </a:r>
            <a:r>
              <a:rPr lang="ar-DZ" sz="3600" dirty="0" smtClean="0"/>
              <a:t>    </a:t>
            </a:r>
            <a:r>
              <a:rPr lang="ar-DZ" sz="3600" b="1" dirty="0" smtClean="0"/>
              <a:t>ترشيد النفقات  </a:t>
            </a:r>
            <a:endParaRPr lang="fr-FR" sz="3600" b="1" dirty="0"/>
          </a:p>
        </p:txBody>
      </p:sp>
    </p:spTree>
    <p:extLst>
      <p:ext uri="{BB962C8B-B14F-4D97-AF65-F5344CB8AC3E}">
        <p14:creationId xmlns="" xmlns:p14="http://schemas.microsoft.com/office/powerpoint/2010/main" val="514186511"/>
      </p:ext>
    </p:extLst>
  </p:cSld>
  <p:clrMapOvr>
    <a:masterClrMapping/>
  </p:clrMapOvr>
  <p:transition>
    <p:cover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ar-DZ" sz="4000" b="1" dirty="0" smtClean="0">
                <a:solidFill>
                  <a:schemeClr val="bg1">
                    <a:lumMod val="95000"/>
                  </a:schemeClr>
                </a:solidFill>
                <a:latin typeface="Georgia" pitchFamily="18" charset="0"/>
                <a:ea typeface="Times New Roman" pitchFamily="18" charset="0"/>
                <a:cs typeface="Arial" pitchFamily="34" charset="0"/>
              </a:rPr>
              <a:t>دور المفتش في تحسين الأداء </a:t>
            </a:r>
            <a:endParaRPr lang="fr-FR" sz="4000" dirty="0" smtClean="0">
              <a:solidFill>
                <a:schemeClr val="tx1"/>
              </a:solidFill>
              <a:latin typeface="Arial" pitchFamily="34" charset="0"/>
              <a:cs typeface="Arial" pitchFamily="34" charset="0"/>
            </a:endParaRPr>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graphicFrame>
        <p:nvGraphicFramePr>
          <p:cNvPr id="8" name="Diagramme 7"/>
          <p:cNvGraphicFramePr/>
          <p:nvPr>
            <p:extLst>
              <p:ext uri="{D42A27DB-BD31-4B8C-83A1-F6EECF244321}">
                <p14:modId xmlns:p14="http://schemas.microsoft.com/office/powerpoint/2010/main" xmlns="" val="2406140216"/>
              </p:ext>
            </p:extLst>
          </p:nvPr>
        </p:nvGraphicFramePr>
        <p:xfrm>
          <a:off x="3352800" y="2423548"/>
          <a:ext cx="8053200" cy="44344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Ellipse 8"/>
          <p:cNvSpPr/>
          <p:nvPr/>
        </p:nvSpPr>
        <p:spPr>
          <a:xfrm>
            <a:off x="748146" y="3214255"/>
            <a:ext cx="2521527" cy="2590800"/>
          </a:xfrm>
          <a:prstGeom prst="ellipse">
            <a:avLst/>
          </a:prstGeom>
          <a:ln w="76200">
            <a:solidFill>
              <a:schemeClr val="bg1">
                <a:lumMod val="6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5400" dirty="0" smtClean="0"/>
              <a:t>المفتش</a:t>
            </a:r>
            <a:endParaRPr lang="fr-FR" sz="5400" dirty="0"/>
          </a:p>
        </p:txBody>
      </p:sp>
      <p:sp>
        <p:nvSpPr>
          <p:cNvPr id="10" name="Rectangle 9"/>
          <p:cNvSpPr/>
          <p:nvPr/>
        </p:nvSpPr>
        <p:spPr>
          <a:xfrm>
            <a:off x="1551710" y="1193861"/>
            <a:ext cx="9240982" cy="1200329"/>
          </a:xfrm>
          <a:prstGeom prst="rect">
            <a:avLst/>
          </a:prstGeom>
        </p:spPr>
        <p:txBody>
          <a:bodyPr wrap="square">
            <a:spAutoFit/>
          </a:bodyPr>
          <a:lstStyle/>
          <a:p>
            <a:pPr algn="ctr" rtl="1"/>
            <a:r>
              <a:rPr lang="ar-DZ" sz="3600" b="1" dirty="0" smtClean="0"/>
              <a:t>نجاح المفتش  بالمساهمة في تحسين الأداء مرهون بتوفر الشروط التالية</a:t>
            </a:r>
            <a:r>
              <a:rPr lang="ar-DZ" dirty="0" smtClean="0"/>
              <a:t> </a:t>
            </a:r>
            <a:endParaRPr lang="fr-FR" dirty="0"/>
          </a:p>
        </p:txBody>
      </p:sp>
    </p:spTree>
    <p:extLst>
      <p:ext uri="{BB962C8B-B14F-4D97-AF65-F5344CB8AC3E}">
        <p14:creationId xmlns="" xmlns:p14="http://schemas.microsoft.com/office/powerpoint/2010/main" val="514186511"/>
      </p:ext>
    </p:extLst>
  </p:cSld>
  <p:clrMapOvr>
    <a:masterClrMapping/>
  </p:clrMapOvr>
  <p:transition>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4" name="Rectangle 3"/>
          <p:cNvSpPr/>
          <p:nvPr/>
        </p:nvSpPr>
        <p:spPr>
          <a:xfrm>
            <a:off x="2459310" y="362588"/>
            <a:ext cx="7152919" cy="1200329"/>
          </a:xfrm>
          <a:prstGeom prst="rect">
            <a:avLst/>
          </a:prstGeom>
        </p:spPr>
        <p:txBody>
          <a:bodyPr wrap="none">
            <a:spAutoFit/>
          </a:bodyPr>
          <a:lstStyle/>
          <a:p>
            <a:pPr algn="ctr"/>
            <a:r>
              <a:rPr lang="ar-SA" sz="3600" b="1" dirty="0" smtClean="0">
                <a:latin typeface="Georgia" pitchFamily="18" charset="0"/>
              </a:rPr>
              <a:t>الجمهـورية الجزائـرية الديمـقراطــية الشعــبيــة</a:t>
            </a:r>
            <a:endParaRPr lang="ar-DZ" sz="3600" b="1" dirty="0" smtClean="0">
              <a:latin typeface="Georgia" pitchFamily="18" charset="0"/>
            </a:endParaRPr>
          </a:p>
          <a:p>
            <a:pPr algn="ctr"/>
            <a:r>
              <a:rPr lang="ar-DZ" sz="3600" b="1" dirty="0" smtClean="0">
                <a:latin typeface="Georgia" pitchFamily="18" charset="0"/>
              </a:rPr>
              <a:t>وزارة الشباب </a:t>
            </a:r>
            <a:r>
              <a:rPr lang="ar-DZ" sz="3600" b="1" dirty="0" err="1" smtClean="0">
                <a:latin typeface="Georgia" pitchFamily="18" charset="0"/>
              </a:rPr>
              <a:t>و</a:t>
            </a:r>
            <a:r>
              <a:rPr lang="ar-DZ" sz="3600" b="1" dirty="0" smtClean="0">
                <a:latin typeface="Georgia" pitchFamily="18" charset="0"/>
              </a:rPr>
              <a:t> الرياضة</a:t>
            </a:r>
            <a:endParaRPr lang="fr-FR" sz="3600" b="1" dirty="0" smtClean="0">
              <a:latin typeface="Georgia" pitchFamily="18" charset="0"/>
            </a:endParaRPr>
          </a:p>
        </p:txBody>
      </p:sp>
      <p:sp>
        <p:nvSpPr>
          <p:cNvPr id="7" name="Rectangle 6"/>
          <p:cNvSpPr/>
          <p:nvPr>
            <p:custDataLst>
              <p:tags r:id="rId1"/>
            </p:custDataLst>
          </p:nvPr>
        </p:nvSpPr>
        <p:spPr>
          <a:xfrm>
            <a:off x="0" y="3349815"/>
            <a:ext cx="12192000" cy="250764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400" b="1" dirty="0" smtClean="0">
                <a:latin typeface="Georgia" pitchFamily="18" charset="0"/>
              </a:rPr>
              <a:t>                   أداء القطاع : دور المفتشين في تحسين الأداء  </a:t>
            </a:r>
            <a:r>
              <a:rPr lang="ar-DZ" sz="4400" dirty="0" smtClean="0"/>
              <a:t>  </a:t>
            </a:r>
            <a:endParaRPr lang="fr-FR" sz="4400" dirty="0"/>
          </a:p>
        </p:txBody>
      </p:sp>
      <p:pic>
        <p:nvPicPr>
          <p:cNvPr id="1026" name="Picture 2"/>
          <p:cNvPicPr>
            <a:picLocks noChangeAspect="1" noChangeArrowheads="1"/>
          </p:cNvPicPr>
          <p:nvPr/>
        </p:nvPicPr>
        <p:blipFill>
          <a:blip r:embed="rId3"/>
          <a:srcRect/>
          <a:stretch>
            <a:fillRect/>
          </a:stretch>
        </p:blipFill>
        <p:spPr bwMode="auto">
          <a:xfrm>
            <a:off x="9023638" y="3283527"/>
            <a:ext cx="2932833" cy="2521528"/>
          </a:xfrm>
          <a:prstGeom prst="rect">
            <a:avLst/>
          </a:prstGeom>
          <a:ln w="127000" cap="sq">
            <a:solidFill>
              <a:schemeClr val="accent5">
                <a:lumMod val="50000"/>
              </a:schemeClr>
            </a:solidFill>
            <a:miter lim="800000"/>
          </a:ln>
          <a:effectLst>
            <a:outerShdw blurRad="57150" dist="50800" dir="2700000" algn="tl" rotWithShape="0">
              <a:srgbClr val="000000">
                <a:alpha val="40000"/>
              </a:srgbClr>
            </a:outerShdw>
          </a:effectLst>
        </p:spPr>
      </p:pic>
      <p:sp>
        <p:nvSpPr>
          <p:cNvPr id="8" name="Rectangle 7"/>
          <p:cNvSpPr/>
          <p:nvPr/>
        </p:nvSpPr>
        <p:spPr>
          <a:xfrm>
            <a:off x="2133600" y="2149825"/>
            <a:ext cx="8199524" cy="646331"/>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rtl="1"/>
            <a:r>
              <a:rPr lang="ar-DZ" sz="3600" b="1" cap="all" dirty="0" smtClean="0">
                <a:ln w="0">
                  <a:solidFill>
                    <a:srgbClr val="002060"/>
                  </a:solidFill>
                </a:ln>
                <a:solidFill>
                  <a:srgbClr val="002060"/>
                </a:solidFill>
                <a:effectLst>
                  <a:reflection blurRad="6350" stA="55000" endA="300" endPos="45500" dir="5400000" sy="-100000" algn="bl" rotWithShape="0"/>
                </a:effectLst>
              </a:rPr>
              <a:t>ال</a:t>
            </a:r>
            <a:r>
              <a:rPr lang="ar-DZ" sz="3600" b="1" cap="all" dirty="0" smtClean="0">
                <a:ln w="0">
                  <a:solidFill>
                    <a:srgbClr val="002060"/>
                  </a:solidFill>
                </a:ln>
                <a:solidFill>
                  <a:srgbClr val="002060"/>
                </a:solidFill>
                <a:effectLst>
                  <a:reflection blurRad="6350" stA="55000" endA="300" endPos="45500" dir="5400000" sy="-100000" algn="bl" rotWithShape="0"/>
                </a:effectLst>
              </a:rPr>
              <a:t>ملتقى الوطني  لمفتشي </a:t>
            </a:r>
            <a:r>
              <a:rPr lang="ar-DZ" sz="3600" b="1" cap="all" dirty="0" smtClean="0">
                <a:ln w="0">
                  <a:solidFill>
                    <a:srgbClr val="002060"/>
                  </a:solidFill>
                </a:ln>
                <a:solidFill>
                  <a:srgbClr val="002060"/>
                </a:solidFill>
                <a:effectLst>
                  <a:reflection blurRad="6350" stA="55000" endA="300" endPos="45500" dir="5400000" sy="-100000" algn="bl" rotWithShape="0"/>
                </a:effectLst>
              </a:rPr>
              <a:t>الشباب </a:t>
            </a:r>
            <a:r>
              <a:rPr lang="ar-DZ" sz="3600" b="1" cap="all" dirty="0" err="1" smtClean="0">
                <a:ln w="0">
                  <a:solidFill>
                    <a:srgbClr val="002060"/>
                  </a:solidFill>
                </a:ln>
                <a:solidFill>
                  <a:srgbClr val="002060"/>
                </a:solidFill>
                <a:effectLst>
                  <a:reflection blurRad="6350" stA="55000" endA="300" endPos="45500" dir="5400000" sy="-100000" algn="bl" rotWithShape="0"/>
                </a:effectLst>
              </a:rPr>
              <a:t>و</a:t>
            </a:r>
            <a:r>
              <a:rPr lang="ar-DZ" sz="3600" b="1" cap="all" dirty="0" smtClean="0">
                <a:ln w="0">
                  <a:solidFill>
                    <a:srgbClr val="002060"/>
                  </a:solidFill>
                </a:ln>
                <a:solidFill>
                  <a:srgbClr val="002060"/>
                </a:solidFill>
                <a:effectLst>
                  <a:reflection blurRad="6350" stA="55000" endA="300" endPos="45500" dir="5400000" sy="-100000" algn="bl" rotWithShape="0"/>
                </a:effectLst>
              </a:rPr>
              <a:t> الرياضة </a:t>
            </a:r>
            <a:endParaRPr lang="fr-FR" sz="3600" b="1" cap="all" dirty="0">
              <a:ln w="0">
                <a:solidFill>
                  <a:srgbClr val="002060"/>
                </a:solidFill>
              </a:ln>
              <a:solidFill>
                <a:srgbClr val="002060"/>
              </a:solidFill>
              <a:effectLst>
                <a:reflection blurRad="6350" stA="55000" endA="300" endPos="45500" dir="5400000" sy="-100000" algn="bl" rotWithShape="0"/>
              </a:effectLst>
            </a:endParaRPr>
          </a:p>
        </p:txBody>
      </p:sp>
      <p:sp>
        <p:nvSpPr>
          <p:cNvPr id="9" name="Rectangle 8"/>
          <p:cNvSpPr/>
          <p:nvPr/>
        </p:nvSpPr>
        <p:spPr>
          <a:xfrm>
            <a:off x="193964" y="6153789"/>
            <a:ext cx="4655128" cy="461665"/>
          </a:xfrm>
          <a:prstGeom prst="rect">
            <a:avLst/>
          </a:prstGeom>
        </p:spPr>
        <p:txBody>
          <a:bodyPr wrap="square">
            <a:spAutoFit/>
          </a:bodyPr>
          <a:lstStyle/>
          <a:p>
            <a:pPr algn="r" rtl="1"/>
            <a:r>
              <a:rPr lang="ar-DZ" sz="2400" b="1" cap="all" dirty="0" err="1" smtClean="0">
                <a:ln w="0">
                  <a:solidFill>
                    <a:srgbClr val="002060"/>
                  </a:solidFill>
                </a:ln>
                <a:solidFill>
                  <a:srgbClr val="002060"/>
                </a:solidFill>
                <a:effectLst>
                  <a:reflection blurRad="6350" stA="55000" endA="300" endPos="45500" dir="5400000" sy="-100000" algn="bl" rotWithShape="0"/>
                </a:effectLst>
              </a:rPr>
              <a:t>بومرداس</a:t>
            </a:r>
            <a:r>
              <a:rPr lang="ar-DZ" sz="2400" b="1" cap="all" dirty="0" smtClean="0">
                <a:ln w="0">
                  <a:solidFill>
                    <a:srgbClr val="002060"/>
                  </a:solidFill>
                </a:ln>
                <a:solidFill>
                  <a:srgbClr val="002060"/>
                </a:solidFill>
                <a:effectLst>
                  <a:reflection blurRad="6350" stA="55000" endA="300" endPos="45500" dir="5400000" sy="-100000" algn="bl" rotWithShape="0"/>
                </a:effectLst>
              </a:rPr>
              <a:t> في </a:t>
            </a:r>
            <a:r>
              <a:rPr lang="ar-DZ" sz="2400" b="1" cap="all" dirty="0" smtClean="0">
                <a:ln w="0">
                  <a:solidFill>
                    <a:srgbClr val="002060"/>
                  </a:solidFill>
                </a:ln>
                <a:solidFill>
                  <a:srgbClr val="002060"/>
                </a:solidFill>
                <a:effectLst>
                  <a:reflection blurRad="6350" stA="55000" endA="300" endPos="45500" dir="5400000" sy="-100000" algn="bl" rotWithShape="0"/>
                </a:effectLst>
              </a:rPr>
              <a:t>19 </a:t>
            </a:r>
            <a:r>
              <a:rPr lang="ar-DZ" sz="2400" b="1" cap="all" dirty="0" err="1" smtClean="0">
                <a:ln w="0">
                  <a:solidFill>
                    <a:srgbClr val="002060"/>
                  </a:solidFill>
                </a:ln>
                <a:solidFill>
                  <a:srgbClr val="002060"/>
                </a:solidFill>
                <a:effectLst>
                  <a:reflection blurRad="6350" stA="55000" endA="300" endPos="45500" dir="5400000" sy="-100000" algn="bl" rotWithShape="0"/>
                </a:effectLst>
              </a:rPr>
              <a:t>و</a:t>
            </a:r>
            <a:r>
              <a:rPr lang="fr-FR" sz="2400" b="1" cap="all" dirty="0" smtClean="0">
                <a:ln w="0">
                  <a:solidFill>
                    <a:srgbClr val="002060"/>
                  </a:solidFill>
                </a:ln>
                <a:solidFill>
                  <a:srgbClr val="002060"/>
                </a:solidFill>
                <a:effectLst>
                  <a:reflection blurRad="6350" stA="55000" endA="300" endPos="45500" dir="5400000" sy="-100000" algn="bl" rotWithShape="0"/>
                </a:effectLst>
              </a:rPr>
              <a:t> </a:t>
            </a:r>
            <a:r>
              <a:rPr lang="ar-DZ" sz="2400" b="1" cap="all" dirty="0" smtClean="0">
                <a:ln w="0">
                  <a:solidFill>
                    <a:srgbClr val="002060"/>
                  </a:solidFill>
                </a:ln>
                <a:solidFill>
                  <a:srgbClr val="002060"/>
                </a:solidFill>
                <a:effectLst>
                  <a:reflection blurRad="6350" stA="55000" endA="300" endPos="45500" dir="5400000" sy="-100000" algn="bl" rotWithShape="0"/>
                </a:effectLst>
              </a:rPr>
              <a:t>20 نوفمبر </a:t>
            </a:r>
            <a:r>
              <a:rPr lang="ar-DZ" b="1" cap="all" dirty="0" smtClean="0">
                <a:ln w="0">
                  <a:solidFill>
                    <a:srgbClr val="002060"/>
                  </a:solidFill>
                </a:ln>
                <a:solidFill>
                  <a:srgbClr val="002060"/>
                </a:solidFill>
                <a:effectLst>
                  <a:reflection blurRad="6350" stA="55000" endA="300" endPos="45500" dir="5400000" sy="-100000" algn="bl" rotWithShape="0"/>
                </a:effectLst>
              </a:rPr>
              <a:t>2022</a:t>
            </a:r>
            <a:endParaRPr lang="fr-FR" dirty="0"/>
          </a:p>
        </p:txBody>
      </p:sp>
    </p:spTree>
    <p:extLst>
      <p:ext uri="{BB962C8B-B14F-4D97-AF65-F5344CB8AC3E}">
        <p14:creationId xmlns="" xmlns:p14="http://schemas.microsoft.com/office/powerpoint/2010/main" val="514186511"/>
      </p:ext>
    </p:extLst>
  </p:cSld>
  <p:clrMapOvr>
    <a:masterClrMapping/>
  </p:clrMapOvr>
  <p:transition spd="med">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ar-DZ" sz="4400" b="1" dirty="0" smtClean="0">
                <a:solidFill>
                  <a:schemeClr val="bg1"/>
                </a:solidFill>
                <a:latin typeface="Arial" pitchFamily="34" charset="0"/>
                <a:cs typeface="+mj-cs"/>
              </a:rPr>
              <a:t>المنهجية</a:t>
            </a:r>
            <a:endParaRPr lang="fr-FR" sz="4400" b="1" dirty="0" smtClean="0">
              <a:solidFill>
                <a:schemeClr val="bg1"/>
              </a:solidFill>
              <a:latin typeface="Arial" pitchFamily="34" charset="0"/>
              <a:cs typeface="+mj-cs"/>
            </a:endParaRPr>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7" name="Rectangle 1"/>
          <p:cNvSpPr>
            <a:spLocks noChangeArrowheads="1"/>
          </p:cNvSpPr>
          <p:nvPr/>
        </p:nvSpPr>
        <p:spPr bwMode="auto">
          <a:xfrm>
            <a:off x="817418" y="2181659"/>
            <a:ext cx="11036012" cy="2393604"/>
          </a:xfrm>
          <a:prstGeom prst="rect">
            <a:avLst/>
          </a:prstGeom>
          <a:ln w="38100">
            <a:solidFill>
              <a:schemeClr val="bg2">
                <a:lumMod val="50000"/>
              </a:schemeClr>
            </a:solid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endParaRPr lang="ar-DZ" sz="3600" dirty="0" smtClean="0">
              <a:solidFill>
                <a:schemeClr val="tx1"/>
              </a:solidFill>
              <a:latin typeface="Times New Roman" pitchFamily="18" charset="0"/>
              <a:cs typeface="+mj-cs"/>
            </a:endParaRPr>
          </a:p>
          <a:p>
            <a:pPr algn="just" rtl="1" fontAlgn="base">
              <a:lnSpc>
                <a:spcPct val="150000"/>
              </a:lnSpc>
              <a:spcBef>
                <a:spcPct val="0"/>
              </a:spcBef>
              <a:spcAft>
                <a:spcPct val="0"/>
              </a:spcAft>
            </a:pPr>
            <a:r>
              <a:rPr lang="ar-DZ" sz="4000" dirty="0" smtClean="0"/>
              <a:t>يكون تدخل المفتش وفق برنامج سنوي مصادق عليه من طرف مدير الشباب </a:t>
            </a:r>
            <a:r>
              <a:rPr lang="ar-DZ" sz="4000" dirty="0" err="1" smtClean="0"/>
              <a:t>و</a:t>
            </a:r>
            <a:r>
              <a:rPr lang="ar-DZ" sz="4000" dirty="0" smtClean="0"/>
              <a:t> الرياضة، </a:t>
            </a:r>
            <a:r>
              <a:rPr lang="ar-DZ" sz="4000" dirty="0" err="1" smtClean="0"/>
              <a:t>و</a:t>
            </a:r>
            <a:r>
              <a:rPr lang="ar-DZ" sz="4000" dirty="0" smtClean="0"/>
              <a:t> الذي يتم إرساله إلى </a:t>
            </a:r>
            <a:r>
              <a:rPr lang="ar-DZ" sz="4000" dirty="0" err="1" smtClean="0"/>
              <a:t>المفتشية</a:t>
            </a:r>
            <a:r>
              <a:rPr lang="ar-DZ" sz="4000" dirty="0" smtClean="0"/>
              <a:t> العامة لوزارة</a:t>
            </a:r>
            <a:endParaRPr lang="fr-FR" sz="4000" dirty="0" smtClean="0"/>
          </a:p>
        </p:txBody>
      </p:sp>
      <p:sp>
        <p:nvSpPr>
          <p:cNvPr id="11" name="ZoneTexte 10"/>
          <p:cNvSpPr txBox="1"/>
          <p:nvPr/>
        </p:nvSpPr>
        <p:spPr>
          <a:xfrm>
            <a:off x="7606145" y="1911927"/>
            <a:ext cx="3865418" cy="769441"/>
          </a:xfrm>
          <a:prstGeom prst="rect">
            <a:avLst/>
          </a:prstGeom>
          <a:solidFill>
            <a:schemeClr val="accent3">
              <a:lumMod val="40000"/>
              <a:lumOff val="60000"/>
            </a:schemeClr>
          </a:solidFill>
          <a:ln w="28575">
            <a:solidFill>
              <a:schemeClr val="bg2">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sz="4400" b="1" dirty="0" smtClean="0"/>
              <a:t>البرنامج السنوي</a:t>
            </a:r>
            <a:endParaRPr lang="fr-FR" sz="4400" dirty="0"/>
          </a:p>
        </p:txBody>
      </p:sp>
    </p:spTree>
    <p:extLst>
      <p:ext uri="{BB962C8B-B14F-4D97-AF65-F5344CB8AC3E}">
        <p14:creationId xmlns="" xmlns:p14="http://schemas.microsoft.com/office/powerpoint/2010/main" val="514186511"/>
      </p:ext>
    </p:extLst>
  </p:cSld>
  <p:clrMapOvr>
    <a:masterClrMapping/>
  </p:clrMapOvr>
  <p:transition>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ar-DZ" sz="4400" b="1" dirty="0" smtClean="0">
                <a:solidFill>
                  <a:schemeClr val="bg1"/>
                </a:solidFill>
                <a:latin typeface="Arial" pitchFamily="34" charset="0"/>
                <a:cs typeface="+mj-cs"/>
              </a:rPr>
              <a:t>المنهجية</a:t>
            </a:r>
            <a:endParaRPr lang="fr-FR" sz="4400" b="1" dirty="0" smtClean="0">
              <a:solidFill>
                <a:schemeClr val="bg1"/>
              </a:solidFill>
              <a:latin typeface="Arial" pitchFamily="34" charset="0"/>
              <a:cs typeface="+mj-cs"/>
            </a:endParaRPr>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7" name="Rectangle 1"/>
          <p:cNvSpPr>
            <a:spLocks noChangeArrowheads="1"/>
          </p:cNvSpPr>
          <p:nvPr/>
        </p:nvSpPr>
        <p:spPr bwMode="auto">
          <a:xfrm>
            <a:off x="817418" y="2181659"/>
            <a:ext cx="11036012" cy="3416320"/>
          </a:xfrm>
          <a:prstGeom prst="rect">
            <a:avLst/>
          </a:prstGeom>
          <a:ln w="38100">
            <a:solidFill>
              <a:schemeClr val="bg2">
                <a:lumMod val="50000"/>
              </a:schemeClr>
            </a:solid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endParaRPr lang="ar-DZ" sz="3600" dirty="0" smtClean="0">
              <a:solidFill>
                <a:schemeClr val="tx1"/>
              </a:solidFill>
              <a:latin typeface="Times New Roman" pitchFamily="18" charset="0"/>
              <a:cs typeface="+mj-cs"/>
            </a:endParaRPr>
          </a:p>
          <a:p>
            <a:pPr algn="r" rtl="1"/>
            <a:r>
              <a:rPr lang="ar-DZ" sz="3600" dirty="0" smtClean="0"/>
              <a:t> يدون فيها الملاحظات </a:t>
            </a:r>
            <a:r>
              <a:rPr lang="ar-DZ" sz="3600" dirty="0" err="1" smtClean="0"/>
              <a:t>و</a:t>
            </a:r>
            <a:r>
              <a:rPr lang="ar-DZ" sz="3600" dirty="0" smtClean="0"/>
              <a:t> كذا التوصيات التي يجب أن يضمن متابعتها مع المصالح المختصة </a:t>
            </a:r>
          </a:p>
          <a:p>
            <a:pPr algn="r" rtl="1"/>
            <a:r>
              <a:rPr lang="ar-DZ" sz="3600" dirty="0" smtClean="0"/>
              <a:t>     </a:t>
            </a:r>
            <a:endParaRPr lang="fr-FR" sz="3600" dirty="0" smtClean="0"/>
          </a:p>
          <a:p>
            <a:pPr algn="r" rtl="1"/>
            <a:r>
              <a:rPr lang="ar-DZ" sz="3600" dirty="0" smtClean="0"/>
              <a:t> تقوم </a:t>
            </a:r>
            <a:r>
              <a:rPr lang="ar-DZ" sz="3600" dirty="0" err="1" smtClean="0"/>
              <a:t>المفتشية</a:t>
            </a:r>
            <a:r>
              <a:rPr lang="ar-DZ" sz="3600" dirty="0" smtClean="0"/>
              <a:t> العامة للوزارة  باستغلال مختلف </a:t>
            </a:r>
            <a:r>
              <a:rPr lang="ar-DZ" sz="3600" dirty="0" err="1" smtClean="0"/>
              <a:t>الحصائل</a:t>
            </a:r>
            <a:r>
              <a:rPr lang="ar-DZ" sz="3600" dirty="0" smtClean="0"/>
              <a:t> التي تسمح بحصر النقائص </a:t>
            </a:r>
            <a:r>
              <a:rPr lang="ar-DZ" sz="3600" dirty="0" err="1" smtClean="0"/>
              <a:t>و</a:t>
            </a:r>
            <a:r>
              <a:rPr lang="ar-DZ" sz="3600" dirty="0" smtClean="0"/>
              <a:t> </a:t>
            </a:r>
            <a:r>
              <a:rPr lang="ar-DZ" sz="3600" dirty="0" err="1" smtClean="0"/>
              <a:t>الاختلالات</a:t>
            </a:r>
            <a:r>
              <a:rPr lang="ar-DZ" sz="3600" dirty="0" smtClean="0"/>
              <a:t> المسجلة على المستوى المحلي</a:t>
            </a:r>
            <a:endParaRPr lang="ar-DZ" sz="3600" dirty="0" smtClean="0">
              <a:solidFill>
                <a:schemeClr val="tx1"/>
              </a:solidFill>
              <a:latin typeface="Times New Roman" pitchFamily="18" charset="0"/>
              <a:cs typeface="+mj-cs"/>
            </a:endParaRPr>
          </a:p>
        </p:txBody>
      </p:sp>
      <p:sp>
        <p:nvSpPr>
          <p:cNvPr id="11" name="ZoneTexte 10"/>
          <p:cNvSpPr txBox="1"/>
          <p:nvPr/>
        </p:nvSpPr>
        <p:spPr>
          <a:xfrm>
            <a:off x="7606145" y="1911927"/>
            <a:ext cx="3865418" cy="769441"/>
          </a:xfrm>
          <a:prstGeom prst="rect">
            <a:avLst/>
          </a:prstGeom>
          <a:solidFill>
            <a:schemeClr val="accent3">
              <a:lumMod val="40000"/>
              <a:lumOff val="60000"/>
            </a:schemeClr>
          </a:solidFill>
          <a:ln w="28575">
            <a:solidFill>
              <a:schemeClr val="bg2">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sz="4400" b="1" dirty="0" smtClean="0"/>
              <a:t>الحصيلة السنوية</a:t>
            </a:r>
            <a:endParaRPr lang="fr-FR" sz="4400" dirty="0"/>
          </a:p>
        </p:txBody>
      </p:sp>
    </p:spTree>
    <p:extLst>
      <p:ext uri="{BB962C8B-B14F-4D97-AF65-F5344CB8AC3E}">
        <p14:creationId xmlns="" xmlns:p14="http://schemas.microsoft.com/office/powerpoint/2010/main" val="514186511"/>
      </p:ext>
    </p:extLst>
  </p:cSld>
  <p:clrMapOvr>
    <a:masterClrMapping/>
  </p:clrMapOvr>
  <p:transition>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ar-DZ" sz="4000" b="1" dirty="0" smtClean="0"/>
              <a:t> </a:t>
            </a:r>
            <a:endParaRPr lang="fr-FR" sz="4000" dirty="0" smtClean="0">
              <a:solidFill>
                <a:schemeClr val="tx1"/>
              </a:solidFill>
              <a:latin typeface="Arial" pitchFamily="34" charset="0"/>
              <a:cs typeface="Arial" pitchFamily="34" charset="0"/>
            </a:endParaRPr>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40962" name="Rectangle 2"/>
          <p:cNvSpPr>
            <a:spLocks noChangeArrowheads="1"/>
          </p:cNvSpPr>
          <p:nvPr/>
        </p:nvSpPr>
        <p:spPr bwMode="auto">
          <a:xfrm>
            <a:off x="4267200" y="263235"/>
            <a:ext cx="5035353"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4000" b="1" i="0"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سير مهمة التفتيش </a:t>
            </a:r>
            <a:r>
              <a:rPr kumimoji="0" lang="ar-DZ" sz="4000" b="1" i="0"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و</a:t>
            </a:r>
            <a:r>
              <a:rPr kumimoji="0" lang="ar-DZ" sz="4000" b="1" i="0"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المراقبة</a:t>
            </a:r>
            <a:endParaRPr kumimoji="0" lang="ar-DZ" sz="4000" b="0" i="0" strike="noStrike" cap="none" normalizeH="0" baseline="0" dirty="0" smtClean="0">
              <a:ln>
                <a:noFill/>
              </a:ln>
              <a:solidFill>
                <a:schemeClr val="bg1"/>
              </a:solidFill>
              <a:effectLst/>
              <a:latin typeface="Arial" pitchFamily="34" charset="0"/>
              <a:cs typeface="Arial" pitchFamily="34" charset="0"/>
            </a:endParaRPr>
          </a:p>
        </p:txBody>
      </p:sp>
      <p:sp>
        <p:nvSpPr>
          <p:cNvPr id="40963" name="Rectangle 3"/>
          <p:cNvSpPr>
            <a:spLocks noChangeArrowheads="1"/>
          </p:cNvSpPr>
          <p:nvPr/>
        </p:nvSpPr>
        <p:spPr bwMode="auto">
          <a:xfrm>
            <a:off x="512618" y="1704108"/>
            <a:ext cx="11499274"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spcBef>
                <a:spcPts val="1200"/>
              </a:spcBef>
              <a:spcAft>
                <a:spcPct val="0"/>
              </a:spcAft>
              <a:buClrTx/>
              <a:buSzTx/>
              <a:buFontTx/>
              <a:buNone/>
              <a:tabLst/>
            </a:pPr>
            <a:r>
              <a:rPr kumimoji="0" lang="ar-DZ" sz="3600" b="1" i="0" u="none" strike="noStrike" cap="none" normalizeH="0" baseline="0" dirty="0" smtClean="0">
                <a:ln>
                  <a:noFill/>
                </a:ln>
                <a:solidFill>
                  <a:schemeClr val="tx1"/>
                </a:solidFill>
                <a:effectLst/>
                <a:latin typeface="Times New Roman" pitchFamily="18" charset="0"/>
                <a:ea typeface="Calibri" pitchFamily="34" charset="0"/>
                <a:cs typeface="+mj-cs"/>
              </a:rPr>
              <a:t>المرحلة </a:t>
            </a:r>
            <a:r>
              <a:rPr lang="ar-DZ" sz="3600" b="1" dirty="0" smtClean="0">
                <a:latin typeface="Times New Roman" pitchFamily="18" charset="0"/>
                <a:ea typeface="Calibri" pitchFamily="34" charset="0"/>
                <a:cs typeface="+mj-cs"/>
              </a:rPr>
              <a:t>1</a:t>
            </a: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DZ" sz="3600" b="1" i="0" u="none" strike="noStrike" cap="none" normalizeH="0" baseline="0" dirty="0" smtClean="0">
                <a:ln>
                  <a:noFill/>
                </a:ln>
                <a:solidFill>
                  <a:schemeClr val="tx1"/>
                </a:solidFill>
                <a:effectLst/>
                <a:latin typeface="Times New Roman" pitchFamily="18" charset="0"/>
                <a:ea typeface="Calibri" pitchFamily="34" charset="0"/>
                <a:cs typeface="+mj-cs"/>
              </a:rPr>
              <a:t>: </a:t>
            </a:r>
            <a:r>
              <a:rPr lang="ar-DZ" sz="3600" b="1" dirty="0" smtClean="0">
                <a:latin typeface="Times New Roman" pitchFamily="18" charset="0"/>
                <a:ea typeface="Calibri" pitchFamily="34" charset="0"/>
                <a:cs typeface="+mj-cs"/>
              </a:rPr>
              <a:t>تحضير </a:t>
            </a:r>
            <a:r>
              <a:rPr kumimoji="0" lang="ar-DZ" sz="3600" b="1" i="0" u="none" strike="noStrike" cap="none" normalizeH="0" baseline="0" dirty="0" smtClean="0">
                <a:ln>
                  <a:noFill/>
                </a:ln>
                <a:solidFill>
                  <a:schemeClr val="tx1"/>
                </a:solidFill>
                <a:effectLst/>
                <a:latin typeface="Times New Roman" pitchFamily="18" charset="0"/>
                <a:ea typeface="Calibri" pitchFamily="34" charset="0"/>
                <a:cs typeface="+mj-cs"/>
              </a:rPr>
              <a:t>المهمة </a:t>
            </a: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rPr>
              <a:t>:</a:t>
            </a:r>
            <a:r>
              <a:rPr kumimoji="0" lang="ar-DZ" sz="3600" b="0" i="0" u="none" strike="noStrike" cap="none" normalizeH="0" dirty="0" smtClean="0">
                <a:ln>
                  <a:noFill/>
                </a:ln>
                <a:solidFill>
                  <a:schemeClr val="tx1"/>
                </a:solidFill>
                <a:effectLst/>
                <a:latin typeface="Times New Roman" pitchFamily="18" charset="0"/>
                <a:ea typeface="Calibri" pitchFamily="34" charset="0"/>
                <a:cs typeface="+mj-cs"/>
              </a:rPr>
              <a:t> إعداد خطة عمل </a:t>
            </a:r>
            <a:endParaRPr kumimoji="0" lang="fr-FR" sz="3600" b="0" i="0" u="none" strike="noStrike" cap="none" normalizeH="0" baseline="0" dirty="0" smtClean="0">
              <a:ln>
                <a:noFill/>
              </a:ln>
              <a:solidFill>
                <a:schemeClr val="tx1"/>
              </a:solidFill>
              <a:effectLst/>
              <a:latin typeface="Arial" pitchFamily="34" charset="0"/>
              <a:cs typeface="+mj-cs"/>
            </a:endParaRPr>
          </a:p>
          <a:p>
            <a:pPr lvl="0" algn="justLow" rtl="1" eaLnBrk="0" fontAlgn="base" hangingPunct="0">
              <a:spcBef>
                <a:spcPts val="1200"/>
              </a:spcBef>
              <a:spcAft>
                <a:spcPct val="0"/>
              </a:spcAft>
            </a:pP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DZ" sz="3600" b="1" i="0" u="none" strike="noStrike" cap="none" normalizeH="0" baseline="0" dirty="0" smtClean="0">
                <a:ln>
                  <a:noFill/>
                </a:ln>
                <a:solidFill>
                  <a:schemeClr val="tx1"/>
                </a:solidFill>
                <a:effectLst/>
                <a:latin typeface="Times New Roman" pitchFamily="18" charset="0"/>
                <a:ea typeface="Calibri" pitchFamily="34" charset="0"/>
                <a:cs typeface="+mj-cs"/>
              </a:rPr>
              <a:t>المرحلة </a:t>
            </a:r>
            <a:r>
              <a:rPr lang="ar-DZ" sz="3600" b="1" dirty="0" smtClean="0">
                <a:latin typeface="Times New Roman" pitchFamily="18" charset="0"/>
                <a:ea typeface="Calibri" pitchFamily="34" charset="0"/>
                <a:cs typeface="+mj-cs"/>
              </a:rPr>
              <a:t>2</a:t>
            </a: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DZ" sz="3600" b="1" i="0" u="none" strike="noStrike" cap="none" normalizeH="0" baseline="0" dirty="0" smtClean="0">
                <a:ln>
                  <a:noFill/>
                </a:ln>
                <a:solidFill>
                  <a:schemeClr val="tx1"/>
                </a:solidFill>
                <a:effectLst/>
                <a:latin typeface="Times New Roman" pitchFamily="18" charset="0"/>
                <a:ea typeface="Calibri" pitchFamily="34" charset="0"/>
                <a:cs typeface="+mj-cs"/>
              </a:rPr>
              <a:t>: </a:t>
            </a:r>
            <a:r>
              <a:rPr lang="ar-DZ" sz="3600" b="1" dirty="0" smtClean="0">
                <a:latin typeface="Times New Roman" pitchFamily="18" charset="0"/>
                <a:ea typeface="Calibri" pitchFamily="34" charset="0"/>
                <a:cs typeface="+mj-cs"/>
              </a:rPr>
              <a:t>تنفيذ</a:t>
            </a:r>
            <a:r>
              <a:rPr kumimoji="0" lang="ar-DZ" sz="3600" b="1" i="0" u="none" strike="noStrike" cap="none" normalizeH="0" baseline="0" dirty="0" smtClean="0">
                <a:ln>
                  <a:noFill/>
                </a:ln>
                <a:solidFill>
                  <a:schemeClr val="tx1"/>
                </a:solidFill>
                <a:effectLst/>
                <a:latin typeface="Times New Roman" pitchFamily="18" charset="0"/>
                <a:ea typeface="Calibri" pitchFamily="34" charset="0"/>
                <a:cs typeface="+mj-cs"/>
              </a:rPr>
              <a:t> المهمة </a:t>
            </a: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rPr>
              <a:t>:</a:t>
            </a:r>
            <a:r>
              <a:rPr kumimoji="0" lang="ar-DZ" sz="3600" b="0" i="0" u="none" strike="noStrike" cap="none" normalizeH="0" dirty="0" smtClean="0">
                <a:ln>
                  <a:noFill/>
                </a:ln>
                <a:solidFill>
                  <a:schemeClr val="tx1"/>
                </a:solidFill>
                <a:effectLst/>
                <a:latin typeface="Times New Roman" pitchFamily="18" charset="0"/>
                <a:ea typeface="Calibri" pitchFamily="34" charset="0"/>
                <a:cs typeface="+mj-cs"/>
              </a:rPr>
              <a:t> </a:t>
            </a:r>
            <a:r>
              <a:rPr lang="ar-DZ" sz="3600" dirty="0" smtClean="0"/>
              <a:t>فحص ومراجعة الوثائق من ناحية الشكل والمضمون</a:t>
            </a:r>
            <a:endParaRPr kumimoji="0" lang="fr-FR" sz="36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spcBef>
                <a:spcPts val="1200"/>
              </a:spcBef>
              <a:spcAft>
                <a:spcPct val="0"/>
              </a:spcAft>
              <a:buClrTx/>
              <a:buSzTx/>
              <a:buFontTx/>
              <a:buNone/>
              <a:tabLst/>
            </a:pP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DZ" sz="3600" b="1" i="0" u="none" strike="noStrike" cap="none" normalizeH="0" baseline="0" dirty="0" smtClean="0">
                <a:ln>
                  <a:noFill/>
                </a:ln>
                <a:solidFill>
                  <a:schemeClr val="tx1"/>
                </a:solidFill>
                <a:effectLst/>
                <a:latin typeface="Times New Roman" pitchFamily="18" charset="0"/>
                <a:ea typeface="Calibri" pitchFamily="34" charset="0"/>
                <a:cs typeface="+mj-cs"/>
              </a:rPr>
              <a:t>المرحلة 3 </a:t>
            </a: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DZ" sz="3600" b="1" i="0" u="none" strike="noStrike" cap="none" normalizeH="0" baseline="0" dirty="0" smtClean="0">
                <a:ln>
                  <a:noFill/>
                </a:ln>
                <a:solidFill>
                  <a:schemeClr val="tx1"/>
                </a:solidFill>
                <a:effectLst/>
                <a:latin typeface="Times New Roman" pitchFamily="18" charset="0"/>
                <a:ea typeface="Calibri" pitchFamily="34" charset="0"/>
                <a:cs typeface="+mj-cs"/>
              </a:rPr>
              <a:t>إتمام المهمة </a:t>
            </a:r>
            <a:r>
              <a:rPr kumimoji="0" lang="ar-DZ" sz="36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rPr>
              <a:t> تبليغ النتائج عن طريق تقرير يرسل إلى </a:t>
            </a:r>
            <a:r>
              <a:rPr kumimoji="0" lang="ar-DZ" sz="3600" b="0" i="0" u="none" strike="noStrike" cap="none" normalizeH="0" baseline="0" dirty="0" err="1" smtClean="0">
                <a:ln>
                  <a:noFill/>
                </a:ln>
                <a:solidFill>
                  <a:schemeClr val="tx1"/>
                </a:solidFill>
                <a:effectLst/>
                <a:latin typeface="Times New Roman" pitchFamily="18" charset="0"/>
                <a:ea typeface="Calibri" pitchFamily="34" charset="0"/>
                <a:cs typeface="+mj-cs"/>
              </a:rPr>
              <a:t>المسؤول</a:t>
            </a: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rPr>
              <a:t> المباشر</a:t>
            </a:r>
            <a:endParaRPr kumimoji="0" lang="fr-FR" sz="36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spcBef>
                <a:spcPts val="1200"/>
              </a:spcBef>
              <a:spcAft>
                <a:spcPct val="0"/>
              </a:spcAft>
              <a:buClrTx/>
              <a:buSzTx/>
              <a:buFontTx/>
              <a:buNone/>
              <a:tabLst/>
            </a:pPr>
            <a:r>
              <a:rPr kumimoji="0" lang="ar-DZ" sz="3600" b="1" i="0" u="sng" strike="noStrike" cap="none" normalizeH="0" baseline="0" dirty="0" smtClean="0">
                <a:ln>
                  <a:noFill/>
                </a:ln>
                <a:solidFill>
                  <a:schemeClr val="tx1"/>
                </a:solidFill>
                <a:effectLst/>
                <a:latin typeface="Times New Roman" pitchFamily="18" charset="0"/>
                <a:ea typeface="Calibri" pitchFamily="34" charset="0"/>
                <a:cs typeface="+mj-cs"/>
              </a:rPr>
              <a:t>الإجراء </a:t>
            </a:r>
            <a:r>
              <a:rPr kumimoji="0" lang="ar-DZ" sz="3600" b="1" i="0" u="sng" strike="noStrike" cap="none" normalizeH="0" baseline="0" dirty="0" err="1" smtClean="0">
                <a:ln>
                  <a:noFill/>
                </a:ln>
                <a:solidFill>
                  <a:schemeClr val="tx1"/>
                </a:solidFill>
                <a:effectLst/>
                <a:latin typeface="Times New Roman" pitchFamily="18" charset="0"/>
                <a:ea typeface="Calibri" pitchFamily="34" charset="0"/>
                <a:cs typeface="+mj-cs"/>
              </a:rPr>
              <a:t>التناقضي</a:t>
            </a:r>
            <a:r>
              <a:rPr kumimoji="0" lang="ar-DZ" sz="3600" b="1" i="0" u="sng" strike="noStrike" cap="none" normalizeH="0" baseline="0" dirty="0" smtClean="0">
                <a:ln>
                  <a:noFill/>
                </a:ln>
                <a:solidFill>
                  <a:schemeClr val="tx1"/>
                </a:solidFill>
                <a:effectLst/>
                <a:latin typeface="Times New Roman" pitchFamily="18" charset="0"/>
                <a:ea typeface="Calibri" pitchFamily="34" charset="0"/>
                <a:cs typeface="+mj-cs"/>
              </a:rPr>
              <a:t>:</a:t>
            </a: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rPr>
              <a:t> يسمح</a:t>
            </a:r>
            <a:r>
              <a:rPr kumimoji="0" lang="ar-DZ" sz="3600" b="0" i="0" u="none" strike="noStrike" cap="none" normalizeH="0" dirty="0" smtClean="0">
                <a:ln>
                  <a:noFill/>
                </a:ln>
                <a:solidFill>
                  <a:schemeClr val="tx1"/>
                </a:solidFill>
                <a:effectLst/>
                <a:latin typeface="Times New Roman" pitchFamily="18" charset="0"/>
                <a:ea typeface="Calibri" pitchFamily="34" charset="0"/>
                <a:cs typeface="+mj-cs"/>
              </a:rPr>
              <a:t> </a:t>
            </a: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rPr>
              <a:t>للجهة المعنية بالتفتيش أن تمارس حق الرد على الملاحظات </a:t>
            </a:r>
            <a:endParaRPr kumimoji="0" lang="fr-FR" sz="36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spcBef>
                <a:spcPts val="1200"/>
              </a:spcBef>
              <a:spcAft>
                <a:spcPct val="0"/>
              </a:spcAft>
              <a:buClrTx/>
              <a:buSzTx/>
              <a:buFontTx/>
              <a:buNone/>
              <a:tabLst/>
            </a:pP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DZ" sz="3600" b="1" i="0" u="none" strike="noStrike" cap="none" normalizeH="0" baseline="0" dirty="0" smtClean="0">
                <a:ln>
                  <a:noFill/>
                </a:ln>
                <a:solidFill>
                  <a:schemeClr val="tx1"/>
                </a:solidFill>
                <a:effectLst/>
                <a:latin typeface="Times New Roman" pitchFamily="18" charset="0"/>
                <a:ea typeface="Calibri" pitchFamily="34" charset="0"/>
                <a:cs typeface="+mj-cs"/>
              </a:rPr>
              <a:t>المرحلة 4 :</a:t>
            </a: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DZ" sz="3600" b="1" i="0" u="none" strike="noStrike" cap="none" normalizeH="0" baseline="0" dirty="0" smtClean="0">
                <a:ln>
                  <a:noFill/>
                </a:ln>
                <a:solidFill>
                  <a:schemeClr val="tx1"/>
                </a:solidFill>
                <a:effectLst/>
                <a:latin typeface="Times New Roman" pitchFamily="18" charset="0"/>
                <a:ea typeface="Calibri" pitchFamily="34" charset="0"/>
                <a:cs typeface="+mj-cs"/>
              </a:rPr>
              <a:t>متابعة الإجراءات </a:t>
            </a: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rPr>
              <a:t>المتخذة تطبيقا للتوصيات</a:t>
            </a:r>
            <a:endParaRPr kumimoji="0" lang="ar-DZ" sz="3600" b="0" i="0" u="none" strike="noStrike" cap="none" normalizeH="0" baseline="0" dirty="0" smtClean="0">
              <a:ln>
                <a:noFill/>
              </a:ln>
              <a:solidFill>
                <a:schemeClr val="tx1"/>
              </a:solidFill>
              <a:effectLst/>
              <a:latin typeface="Arial" pitchFamily="34" charset="0"/>
              <a:cs typeface="+mj-cs"/>
            </a:endParaRPr>
          </a:p>
        </p:txBody>
      </p:sp>
    </p:spTree>
    <p:extLst>
      <p:ext uri="{BB962C8B-B14F-4D97-AF65-F5344CB8AC3E}">
        <p14:creationId xmlns="" xmlns:p14="http://schemas.microsoft.com/office/powerpoint/2010/main" val="514186511"/>
      </p:ext>
    </p:extLst>
  </p:cSld>
  <p:clrMapOvr>
    <a:masterClrMapping/>
  </p:clrMapOvr>
  <p:transition>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ar-DZ" sz="4000" b="1" dirty="0" smtClean="0"/>
              <a:t>معايير صياغة التقارير </a:t>
            </a:r>
            <a:endParaRPr lang="fr-FR" sz="4000" dirty="0" smtClean="0">
              <a:solidFill>
                <a:schemeClr val="tx1"/>
              </a:solidFill>
              <a:latin typeface="Arial" pitchFamily="34" charset="0"/>
              <a:cs typeface="Arial" pitchFamily="34" charset="0"/>
            </a:endParaRPr>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4" name="Rectangle 1"/>
          <p:cNvSpPr>
            <a:spLocks noChangeArrowheads="1"/>
          </p:cNvSpPr>
          <p:nvPr/>
        </p:nvSpPr>
        <p:spPr bwMode="auto">
          <a:xfrm>
            <a:off x="652030" y="2181659"/>
            <a:ext cx="11201400" cy="3970318"/>
          </a:xfrm>
          <a:prstGeom prst="rect">
            <a:avLst/>
          </a:prstGeom>
          <a:ln w="38100">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rPr>
              <a:t>ترتكز على وقائع حقيقية دون أحكام مسبقة بدون </a:t>
            </a:r>
            <a:r>
              <a:rPr kumimoji="0" lang="ar-DZ" sz="3600" b="0" i="0" u="none" strike="noStrike" cap="none" normalizeH="0" baseline="0" dirty="0" err="1" smtClean="0">
                <a:ln>
                  <a:noFill/>
                </a:ln>
                <a:solidFill>
                  <a:schemeClr val="tx1"/>
                </a:solidFill>
                <a:effectLst/>
                <a:latin typeface="Times New Roman" pitchFamily="18" charset="0"/>
                <a:ea typeface="Calibri" pitchFamily="34" charset="0"/>
                <a:cs typeface="+mj-cs"/>
              </a:rPr>
              <a:t>تغ</a:t>
            </a:r>
            <a:r>
              <a:rPr lang="ar-DZ" sz="3600" dirty="0" err="1" smtClean="0">
                <a:solidFill>
                  <a:schemeClr val="tx1"/>
                </a:solidFill>
                <a:latin typeface="Times New Roman" pitchFamily="18" charset="0"/>
                <a:ea typeface="Calibri" pitchFamily="34" charset="0"/>
                <a:cs typeface="+mj-cs"/>
              </a:rPr>
              <a:t>ي</a:t>
            </a:r>
            <a:r>
              <a:rPr kumimoji="0" lang="ar-DZ" sz="3600" b="0" i="0" u="none" strike="noStrike" cap="none" normalizeH="0" baseline="0" dirty="0" err="1" smtClean="0">
                <a:ln>
                  <a:noFill/>
                </a:ln>
                <a:solidFill>
                  <a:schemeClr val="tx1"/>
                </a:solidFill>
                <a:effectLst/>
                <a:latin typeface="Times New Roman" pitchFamily="18" charset="0"/>
                <a:ea typeface="Calibri" pitchFamily="34" charset="0"/>
                <a:cs typeface="+mj-cs"/>
              </a:rPr>
              <a:t>يرأو</a:t>
            </a:r>
            <a:r>
              <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rPr>
              <a:t> تشويه  للحقائق</a:t>
            </a:r>
            <a:endParaRPr kumimoji="0" lang="fr-FR" sz="36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endParaRPr kumimoji="0" lang="ar-DZ" sz="3600" b="0" i="0" u="none" strike="noStrike" cap="none" normalizeH="0" baseline="0" dirty="0" smtClean="0">
              <a:ln>
                <a:noFill/>
              </a:ln>
              <a:solidFill>
                <a:schemeClr val="tx1"/>
              </a:solidFill>
              <a:effectLst/>
              <a:latin typeface="TraditionalArabic"/>
              <a:ea typeface="Calibri"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TraditionalArabic"/>
                <a:ea typeface="Calibri" pitchFamily="34" charset="0"/>
                <a:cs typeface="+mj-cs"/>
              </a:rPr>
              <a:t>ينبغي أن يتضمن التقرير معلومات ونتائج واستنتاجات مدعمة بالأدلة والقرائن الكافية والصحيحة، وأن تبرهن هذه الأدلة على صحة ومنطقية الملاحظات الواردة بالتقرير، حيث تزيد مصداقية التقرير لحد كبير إذا عُرضت الأدلة والقرائن بدون تحيز</a:t>
            </a:r>
            <a:endParaRPr kumimoji="0" lang="ar-SA" sz="3600" b="0" i="0" u="none" strike="noStrike" cap="none" normalizeH="0" baseline="0" dirty="0" smtClean="0">
              <a:ln>
                <a:noFill/>
              </a:ln>
              <a:solidFill>
                <a:schemeClr val="tx1"/>
              </a:solidFill>
              <a:effectLst/>
              <a:latin typeface="Arial" pitchFamily="34" charset="0"/>
              <a:cs typeface="+mj-cs"/>
            </a:endParaRPr>
          </a:p>
        </p:txBody>
      </p:sp>
      <p:sp>
        <p:nvSpPr>
          <p:cNvPr id="7" name="ZoneTexte 6"/>
          <p:cNvSpPr txBox="1"/>
          <p:nvPr/>
        </p:nvSpPr>
        <p:spPr>
          <a:xfrm>
            <a:off x="7606145" y="1911927"/>
            <a:ext cx="3865418" cy="707886"/>
          </a:xfrm>
          <a:prstGeom prst="rect">
            <a:avLst/>
          </a:prstGeom>
          <a:solidFill>
            <a:schemeClr val="accent2">
              <a:lumMod val="60000"/>
              <a:lumOff val="40000"/>
            </a:schemeClr>
          </a:solidFill>
          <a:ln w="76200">
            <a:solidFill>
              <a:schemeClr val="accent2">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ar-DZ" sz="4000" dirty="0" smtClean="0"/>
              <a:t>     الموضوعية</a:t>
            </a:r>
            <a:endParaRPr lang="fr-FR" sz="4000" dirty="0"/>
          </a:p>
        </p:txBody>
      </p:sp>
    </p:spTree>
    <p:extLst>
      <p:ext uri="{BB962C8B-B14F-4D97-AF65-F5344CB8AC3E}">
        <p14:creationId xmlns="" xmlns:p14="http://schemas.microsoft.com/office/powerpoint/2010/main" val="514186511"/>
      </p:ext>
    </p:extLst>
  </p:cSld>
  <p:clrMapOvr>
    <a:masterClrMapping/>
  </p:clrMapOvr>
  <p:transition>
    <p:pull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ar-DZ" sz="4000" b="1" dirty="0" smtClean="0"/>
              <a:t>معايير صياغة التقارير </a:t>
            </a:r>
            <a:endParaRPr lang="fr-FR" sz="4000" dirty="0" smtClean="0">
              <a:solidFill>
                <a:schemeClr val="tx1"/>
              </a:solidFill>
              <a:latin typeface="Arial" pitchFamily="34" charset="0"/>
              <a:cs typeface="Arial" pitchFamily="34" charset="0"/>
            </a:endParaRPr>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4" name="Rectangle 1"/>
          <p:cNvSpPr>
            <a:spLocks noChangeArrowheads="1"/>
          </p:cNvSpPr>
          <p:nvPr/>
        </p:nvSpPr>
        <p:spPr bwMode="auto">
          <a:xfrm>
            <a:off x="790576" y="1904570"/>
            <a:ext cx="11201400" cy="3816429"/>
          </a:xfrm>
          <a:prstGeom prst="rect">
            <a:avLst/>
          </a:prstGeom>
          <a:ln w="38100">
            <a:solidFill>
              <a:schemeClr val="accent6">
                <a:lumMod val="75000"/>
              </a:schemeClr>
            </a:solid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endParaRPr>
          </a:p>
          <a:p>
            <a:pPr algn="just" rtl="1" fontAlgn="base">
              <a:spcBef>
                <a:spcPct val="0"/>
              </a:spcBef>
              <a:spcAft>
                <a:spcPct val="0"/>
              </a:spcAft>
            </a:pPr>
            <a:endParaRPr lang="ar-DZ" sz="3600" dirty="0" smtClean="0"/>
          </a:p>
          <a:p>
            <a:pPr marL="539750" algn="just" rtl="1" fontAlgn="base">
              <a:spcBef>
                <a:spcPct val="0"/>
              </a:spcBef>
              <a:spcAft>
                <a:spcPct val="0"/>
              </a:spcAft>
              <a:buFont typeface="Arial" pitchFamily="34" charset="0"/>
              <a:buChar char="•"/>
              <a:tabLst>
                <a:tab pos="10668000" algn="l"/>
              </a:tabLst>
            </a:pPr>
            <a:r>
              <a:rPr lang="ar-DZ" sz="4000" dirty="0" smtClean="0">
                <a:latin typeface="Georgia" pitchFamily="18" charset="0"/>
              </a:rPr>
              <a:t>   أن يكون التقرير مفهوما</a:t>
            </a:r>
          </a:p>
          <a:p>
            <a:pPr marL="539750" algn="just" rtl="1" fontAlgn="base">
              <a:spcBef>
                <a:spcPct val="0"/>
              </a:spcBef>
              <a:spcAft>
                <a:spcPct val="0"/>
              </a:spcAft>
              <a:tabLst>
                <a:tab pos="10668000" algn="l"/>
              </a:tabLst>
            </a:pPr>
            <a:endParaRPr lang="ar-DZ" sz="1400" dirty="0" smtClean="0">
              <a:latin typeface="Georgia" pitchFamily="18" charset="0"/>
            </a:endParaRPr>
          </a:p>
          <a:p>
            <a:pPr marL="539750" algn="just" rtl="1" fontAlgn="base">
              <a:spcBef>
                <a:spcPct val="0"/>
              </a:spcBef>
              <a:spcAft>
                <a:spcPct val="0"/>
              </a:spcAft>
              <a:buFont typeface="Arial" pitchFamily="34" charset="0"/>
              <a:buChar char="•"/>
              <a:tabLst>
                <a:tab pos="10668000" algn="l"/>
              </a:tabLst>
            </a:pPr>
            <a:r>
              <a:rPr lang="ar-DZ" sz="4000" dirty="0" smtClean="0">
                <a:latin typeface="Georgia" pitchFamily="18" charset="0"/>
              </a:rPr>
              <a:t>   </a:t>
            </a:r>
            <a:r>
              <a:rPr lang="ar-SA" sz="4000" dirty="0" smtClean="0">
                <a:latin typeface="Georgia" pitchFamily="18" charset="0"/>
              </a:rPr>
              <a:t>يتم إعداده باستخدام مفردات لغوية واضحة وسهلة </a:t>
            </a:r>
            <a:r>
              <a:rPr lang="ar-DZ" sz="4000" dirty="0" smtClean="0">
                <a:latin typeface="Georgia" pitchFamily="18" charset="0"/>
              </a:rPr>
              <a:t>و </a:t>
            </a:r>
            <a:r>
              <a:rPr lang="ar-SA" sz="4000" dirty="0" smtClean="0">
                <a:latin typeface="Georgia" pitchFamily="18" charset="0"/>
              </a:rPr>
              <a:t>عبارات لغوية متداولة ومباشرة</a:t>
            </a:r>
            <a:endParaRPr lang="ar-DZ" sz="3600" dirty="0" smtClean="0">
              <a:solidFill>
                <a:schemeClr val="tx1"/>
              </a:solidFill>
              <a:latin typeface="Times New Roman" pitchFamily="18" charset="0"/>
              <a:ea typeface="Calibri" pitchFamily="34" charset="0"/>
              <a:cs typeface="+mj-cs"/>
            </a:endParaRPr>
          </a:p>
          <a:p>
            <a:pPr marL="0" marR="0" lvl="0" indent="0" algn="just" defTabSz="914400" rtl="1" eaLnBrk="1" fontAlgn="base" latinLnBrk="0" hangingPunct="1">
              <a:lnSpc>
                <a:spcPct val="100000"/>
              </a:lnSpc>
              <a:spcBef>
                <a:spcPct val="0"/>
              </a:spcBef>
              <a:spcAft>
                <a:spcPct val="0"/>
              </a:spcAft>
              <a:buClrTx/>
              <a:buSzTx/>
              <a:buFontTx/>
              <a:buNone/>
              <a:tabLst/>
            </a:pPr>
            <a:endParaRPr kumimoji="0" lang="ar-DZ" sz="3600" b="0" i="0" u="none" strike="noStrike" cap="none" normalizeH="0" baseline="0" dirty="0" smtClean="0">
              <a:ln>
                <a:noFill/>
              </a:ln>
              <a:solidFill>
                <a:schemeClr val="tx1"/>
              </a:solidFill>
              <a:effectLst/>
              <a:latin typeface="Times New Roman" pitchFamily="18" charset="0"/>
              <a:ea typeface="Calibri" pitchFamily="34" charset="0"/>
              <a:cs typeface="+mj-cs"/>
            </a:endParaRPr>
          </a:p>
        </p:txBody>
      </p:sp>
      <p:sp>
        <p:nvSpPr>
          <p:cNvPr id="7" name="ZoneTexte 6"/>
          <p:cNvSpPr txBox="1"/>
          <p:nvPr/>
        </p:nvSpPr>
        <p:spPr>
          <a:xfrm>
            <a:off x="7647709" y="1454727"/>
            <a:ext cx="3865418" cy="707886"/>
          </a:xfrm>
          <a:prstGeom prst="rect">
            <a:avLst/>
          </a:prstGeom>
          <a:solidFill>
            <a:schemeClr val="accent6">
              <a:lumMod val="60000"/>
              <a:lumOff val="40000"/>
            </a:schemeClr>
          </a:solidFill>
          <a:ln w="76200">
            <a:solidFill>
              <a:schemeClr val="accent6">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sz="4000" dirty="0" smtClean="0">
                <a:latin typeface="Georgia" pitchFamily="18" charset="0"/>
              </a:rPr>
              <a:t>الوضوح</a:t>
            </a:r>
            <a:endParaRPr lang="fr-FR" sz="4000" dirty="0">
              <a:latin typeface="Georgia" pitchFamily="18" charset="0"/>
            </a:endParaRPr>
          </a:p>
        </p:txBody>
      </p:sp>
    </p:spTree>
    <p:extLst>
      <p:ext uri="{BB962C8B-B14F-4D97-AF65-F5344CB8AC3E}">
        <p14:creationId xmlns="" xmlns:p14="http://schemas.microsoft.com/office/powerpoint/2010/main" val="514186511"/>
      </p:ext>
    </p:extLst>
  </p:cSld>
  <p:clrMapOvr>
    <a:masterClrMapping/>
  </p:clrMapOvr>
  <p:transition>
    <p:pull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ar-DZ" sz="4000" b="1" dirty="0" smtClean="0"/>
              <a:t>معايير صياغة التقارير </a:t>
            </a:r>
            <a:endParaRPr lang="fr-FR" sz="4000" dirty="0" smtClean="0">
              <a:solidFill>
                <a:schemeClr val="tx1"/>
              </a:solidFill>
              <a:latin typeface="Arial" pitchFamily="34" charset="0"/>
              <a:cs typeface="Arial" pitchFamily="34" charset="0"/>
            </a:endParaRPr>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4" name="Rectangle 1"/>
          <p:cNvSpPr>
            <a:spLocks noChangeArrowheads="1"/>
          </p:cNvSpPr>
          <p:nvPr/>
        </p:nvSpPr>
        <p:spPr bwMode="auto">
          <a:xfrm>
            <a:off x="652030" y="2181659"/>
            <a:ext cx="11201400" cy="3416320"/>
          </a:xfrm>
          <a:prstGeom prst="rect">
            <a:avLst/>
          </a:prstGeom>
          <a:ln w="38100">
            <a:solidFill>
              <a:schemeClr val="bg2">
                <a:lumMod val="50000"/>
              </a:schemeClr>
            </a:solid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endParaRPr lang="ar-DZ" sz="3600" dirty="0" smtClean="0">
              <a:solidFill>
                <a:schemeClr val="tx1"/>
              </a:solidFill>
              <a:latin typeface="Times New Roman" pitchFamily="18" charset="0"/>
              <a:cs typeface="+mj-cs"/>
            </a:endParaRPr>
          </a:p>
          <a:p>
            <a:pPr marL="0" marR="0" lvl="0" indent="0" algn="just" defTabSz="914400" rtl="1" eaLnBrk="1" fontAlgn="base" latinLnBrk="0" hangingPunct="1">
              <a:lnSpc>
                <a:spcPct val="100000"/>
              </a:lnSpc>
              <a:spcBef>
                <a:spcPct val="0"/>
              </a:spcBef>
              <a:spcAft>
                <a:spcPct val="0"/>
              </a:spcAft>
              <a:buClrTx/>
              <a:buSzTx/>
              <a:buFontTx/>
              <a:buNone/>
              <a:tabLst/>
            </a:pPr>
            <a:endParaRPr lang="ar-DZ" sz="3600" dirty="0" smtClean="0">
              <a:solidFill>
                <a:schemeClr val="tx1"/>
              </a:solidFill>
              <a:latin typeface="Times New Roman" pitchFamily="18" charset="0"/>
              <a:cs typeface="+mj-cs"/>
            </a:endParaRPr>
          </a:p>
          <a:p>
            <a:pPr marL="0" marR="0" lvl="0" indent="0" algn="just" defTabSz="914400" rtl="1" eaLnBrk="1" fontAlgn="base" latinLnBrk="0" hangingPunct="1">
              <a:lnSpc>
                <a:spcPct val="100000"/>
              </a:lnSpc>
              <a:spcBef>
                <a:spcPct val="0"/>
              </a:spcBef>
              <a:spcAft>
                <a:spcPct val="0"/>
              </a:spcAft>
              <a:buClrTx/>
              <a:buSzTx/>
              <a:buFontTx/>
              <a:buNone/>
              <a:tabLst/>
            </a:pPr>
            <a:r>
              <a:rPr lang="ar-DZ" sz="3600" dirty="0" smtClean="0"/>
              <a:t>أن يكون شاملا </a:t>
            </a:r>
            <a:r>
              <a:rPr lang="ar-DZ" sz="3600" dirty="0" err="1" smtClean="0"/>
              <a:t>و</a:t>
            </a:r>
            <a:r>
              <a:rPr lang="ar-DZ" sz="3600" dirty="0" smtClean="0"/>
              <a:t> مختصرا،  </a:t>
            </a:r>
            <a:r>
              <a:rPr lang="ar-SA" sz="3600" dirty="0" smtClean="0"/>
              <a:t>فالتفاصيل الكثيرة قد تؤدي إلى الشرود            أو عدم الرغبة في دراسة التقرير وقد تعمل أيضا على إخفاء الرسالة الفعلية المستهدف إيصالها</a:t>
            </a:r>
            <a:endParaRPr lang="ar-DZ" sz="3600" dirty="0" smtClean="0"/>
          </a:p>
          <a:p>
            <a:pPr algn="just" rtl="1" fontAlgn="base">
              <a:spcBef>
                <a:spcPct val="0"/>
              </a:spcBef>
              <a:spcAft>
                <a:spcPct val="0"/>
              </a:spcAft>
            </a:pPr>
            <a:endParaRPr lang="fr-FR" sz="3600" dirty="0" smtClean="0"/>
          </a:p>
        </p:txBody>
      </p:sp>
      <p:sp>
        <p:nvSpPr>
          <p:cNvPr id="7" name="ZoneTexte 6"/>
          <p:cNvSpPr txBox="1"/>
          <p:nvPr/>
        </p:nvSpPr>
        <p:spPr>
          <a:xfrm>
            <a:off x="7606145" y="1911927"/>
            <a:ext cx="3865418" cy="769441"/>
          </a:xfrm>
          <a:prstGeom prst="rect">
            <a:avLst/>
          </a:prstGeom>
          <a:solidFill>
            <a:schemeClr val="accent3">
              <a:lumMod val="40000"/>
              <a:lumOff val="60000"/>
            </a:schemeClr>
          </a:solidFill>
          <a:ln w="28575">
            <a:solidFill>
              <a:schemeClr val="bg2">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sz="4400" dirty="0" smtClean="0"/>
              <a:t>ا</a:t>
            </a:r>
            <a:r>
              <a:rPr lang="ar-DZ" sz="4400" b="1" dirty="0" smtClean="0"/>
              <a:t>لإيجاز</a:t>
            </a:r>
            <a:endParaRPr lang="fr-FR" sz="4400" dirty="0"/>
          </a:p>
        </p:txBody>
      </p:sp>
    </p:spTree>
    <p:extLst>
      <p:ext uri="{BB962C8B-B14F-4D97-AF65-F5344CB8AC3E}">
        <p14:creationId xmlns="" xmlns:p14="http://schemas.microsoft.com/office/powerpoint/2010/main" val="514186511"/>
      </p:ext>
    </p:extLst>
  </p:cSld>
  <p:clrMapOvr>
    <a:masterClrMapping/>
  </p:clrMapOvr>
  <p:transition>
    <p:pull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dirty="0" smtClean="0">
                <a:latin typeface="Georgia" pitchFamily="18" charset="0"/>
              </a:rPr>
              <a:t>مبادئ أخلاقيات المهنة </a:t>
            </a:r>
            <a:endParaRPr lang="fr-FR" sz="4500" dirty="0">
              <a:latin typeface="Georgia" pitchFamily="18" charset="0"/>
            </a:endParaRPr>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pic>
        <p:nvPicPr>
          <p:cNvPr id="33" name="Picture 2"/>
          <p:cNvPicPr>
            <a:picLocks noChangeAspect="1" noChangeArrowheads="1"/>
          </p:cNvPicPr>
          <p:nvPr/>
        </p:nvPicPr>
        <p:blipFill>
          <a:blip r:embed="rId2"/>
          <a:srcRect l="8681" t="59436" r="75285" b="2070"/>
          <a:stretch>
            <a:fillRect/>
          </a:stretch>
        </p:blipFill>
        <p:spPr bwMode="auto">
          <a:xfrm>
            <a:off x="8175163" y="1625701"/>
            <a:ext cx="2076225" cy="1785940"/>
          </a:xfrm>
          <a:prstGeom prst="rect">
            <a:avLst/>
          </a:prstGeom>
          <a:noFill/>
          <a:ln w="9525">
            <a:noFill/>
            <a:miter lim="800000"/>
            <a:headEnd/>
            <a:tailEnd/>
          </a:ln>
          <a:effectLst/>
        </p:spPr>
      </p:pic>
      <p:pic>
        <p:nvPicPr>
          <p:cNvPr id="34" name="Picture 2"/>
          <p:cNvPicPr>
            <a:picLocks noChangeAspect="1" noChangeArrowheads="1"/>
          </p:cNvPicPr>
          <p:nvPr/>
        </p:nvPicPr>
        <p:blipFill>
          <a:blip r:embed="rId2"/>
          <a:srcRect l="27778" t="59436" r="56597" b="2070"/>
          <a:stretch>
            <a:fillRect/>
          </a:stretch>
        </p:blipFill>
        <p:spPr bwMode="auto">
          <a:xfrm>
            <a:off x="8248348" y="4232752"/>
            <a:ext cx="2065468" cy="1762028"/>
          </a:xfrm>
          <a:prstGeom prst="rect">
            <a:avLst/>
          </a:prstGeom>
          <a:solidFill>
            <a:schemeClr val="accent1"/>
          </a:solidFill>
          <a:ln w="9525">
            <a:noFill/>
            <a:miter lim="800000"/>
            <a:headEnd/>
            <a:tailEnd/>
          </a:ln>
          <a:effectLst/>
        </p:spPr>
      </p:pic>
      <p:pic>
        <p:nvPicPr>
          <p:cNvPr id="36" name="Picture 2"/>
          <p:cNvPicPr>
            <a:picLocks noChangeAspect="1" noChangeArrowheads="1"/>
          </p:cNvPicPr>
          <p:nvPr/>
        </p:nvPicPr>
        <p:blipFill>
          <a:blip r:embed="rId2"/>
          <a:srcRect l="65105" t="59436" r="19270"/>
          <a:stretch>
            <a:fillRect/>
          </a:stretch>
        </p:blipFill>
        <p:spPr bwMode="auto">
          <a:xfrm>
            <a:off x="1122218" y="4152936"/>
            <a:ext cx="2287307" cy="1784797"/>
          </a:xfrm>
          <a:prstGeom prst="rect">
            <a:avLst/>
          </a:prstGeom>
          <a:noFill/>
          <a:ln w="9525">
            <a:noFill/>
            <a:miter lim="800000"/>
            <a:headEnd/>
            <a:tailEnd/>
          </a:ln>
          <a:effectLst/>
        </p:spPr>
      </p:pic>
      <p:cxnSp>
        <p:nvCxnSpPr>
          <p:cNvPr id="39" name="Connecteur droit avec flèche 38"/>
          <p:cNvCxnSpPr/>
          <p:nvPr/>
        </p:nvCxnSpPr>
        <p:spPr>
          <a:xfrm flipV="1">
            <a:off x="3671454" y="4627418"/>
            <a:ext cx="858982" cy="678873"/>
          </a:xfrm>
          <a:prstGeom prst="straightConnector1">
            <a:avLst/>
          </a:prstGeom>
          <a:ln w="762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1" name="Ellipse 40"/>
          <p:cNvSpPr/>
          <p:nvPr/>
        </p:nvSpPr>
        <p:spPr>
          <a:xfrm>
            <a:off x="4461164" y="2881745"/>
            <a:ext cx="2604654" cy="2008909"/>
          </a:xfrm>
          <a:prstGeom prst="ellipse">
            <a:avLst/>
          </a:prstGeom>
          <a:ln w="76200"/>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4000" b="1" dirty="0" smtClean="0">
                <a:solidFill>
                  <a:srgbClr val="203864"/>
                </a:solidFill>
                <a:latin typeface="Georgia" pitchFamily="18" charset="0"/>
              </a:rPr>
              <a:t>المفتش</a:t>
            </a:r>
            <a:endParaRPr lang="fr-FR" sz="4000" dirty="0">
              <a:latin typeface="Georgia" pitchFamily="18" charset="0"/>
            </a:endParaRPr>
          </a:p>
        </p:txBody>
      </p:sp>
      <p:sp>
        <p:nvSpPr>
          <p:cNvPr id="42" name="Rectangle 41"/>
          <p:cNvSpPr/>
          <p:nvPr/>
        </p:nvSpPr>
        <p:spPr>
          <a:xfrm>
            <a:off x="8575965" y="2426915"/>
            <a:ext cx="1565564" cy="707886"/>
          </a:xfrm>
          <a:prstGeom prst="rect">
            <a:avLst/>
          </a:prstGeom>
        </p:spPr>
        <p:txBody>
          <a:bodyPr wrap="square">
            <a:spAutoFit/>
          </a:bodyPr>
          <a:lstStyle/>
          <a:p>
            <a:r>
              <a:rPr lang="ar-DZ" sz="4000" b="1" dirty="0" smtClean="0">
                <a:solidFill>
                  <a:schemeClr val="bg1"/>
                </a:solidFill>
                <a:latin typeface="Georgia" pitchFamily="18" charset="0"/>
              </a:rPr>
              <a:t>النزاهة</a:t>
            </a:r>
            <a:endParaRPr lang="fr-FR" sz="4000" dirty="0" smtClean="0">
              <a:solidFill>
                <a:schemeClr val="bg1"/>
              </a:solidFill>
              <a:latin typeface="Georgia" pitchFamily="18" charset="0"/>
            </a:endParaRPr>
          </a:p>
        </p:txBody>
      </p:sp>
      <p:pic>
        <p:nvPicPr>
          <p:cNvPr id="1026" name="Picture 2"/>
          <p:cNvPicPr>
            <a:picLocks noChangeAspect="1" noChangeArrowheads="1"/>
          </p:cNvPicPr>
          <p:nvPr/>
        </p:nvPicPr>
        <p:blipFill>
          <a:blip r:embed="rId3"/>
          <a:srcRect/>
          <a:stretch>
            <a:fillRect/>
          </a:stretch>
        </p:blipFill>
        <p:spPr bwMode="auto">
          <a:xfrm>
            <a:off x="9712036" y="0"/>
            <a:ext cx="2147456" cy="1163782"/>
          </a:xfrm>
          <a:prstGeom prst="rect">
            <a:avLst/>
          </a:prstGeom>
          <a:ln>
            <a:noFill/>
          </a:ln>
          <a:effectLst>
            <a:outerShdw blurRad="292100" dist="139700" dir="2700000" algn="tl" rotWithShape="0">
              <a:srgbClr val="333333">
                <a:alpha val="65000"/>
              </a:srgbClr>
            </a:outerShdw>
          </a:effectLst>
        </p:spPr>
      </p:pic>
      <p:sp>
        <p:nvSpPr>
          <p:cNvPr id="44" name="Rectangle 43"/>
          <p:cNvSpPr/>
          <p:nvPr/>
        </p:nvSpPr>
        <p:spPr>
          <a:xfrm>
            <a:off x="8643243" y="5045425"/>
            <a:ext cx="1444626" cy="707886"/>
          </a:xfrm>
          <a:prstGeom prst="rect">
            <a:avLst/>
          </a:prstGeom>
        </p:spPr>
        <p:txBody>
          <a:bodyPr wrap="none">
            <a:spAutoFit/>
          </a:bodyPr>
          <a:lstStyle/>
          <a:p>
            <a:r>
              <a:rPr lang="ar-DZ" sz="4000" b="1" dirty="0" smtClean="0">
                <a:solidFill>
                  <a:schemeClr val="bg1"/>
                </a:solidFill>
                <a:latin typeface="Georgia" pitchFamily="18" charset="0"/>
              </a:rPr>
              <a:t>السرية</a:t>
            </a:r>
            <a:r>
              <a:rPr lang="ar-DZ" sz="4000" dirty="0" smtClean="0">
                <a:solidFill>
                  <a:schemeClr val="bg1"/>
                </a:solidFill>
                <a:latin typeface="Georgia" pitchFamily="18" charset="0"/>
              </a:rPr>
              <a:t> </a:t>
            </a:r>
            <a:endParaRPr lang="fr-FR" sz="4000" dirty="0">
              <a:solidFill>
                <a:schemeClr val="bg1"/>
              </a:solidFill>
              <a:latin typeface="Georgia" pitchFamily="18" charset="0"/>
            </a:endParaRPr>
          </a:p>
        </p:txBody>
      </p:sp>
      <p:sp>
        <p:nvSpPr>
          <p:cNvPr id="45" name="Rectangle 44"/>
          <p:cNvSpPr/>
          <p:nvPr/>
        </p:nvSpPr>
        <p:spPr>
          <a:xfrm>
            <a:off x="1451934" y="4948444"/>
            <a:ext cx="1367682" cy="707886"/>
          </a:xfrm>
          <a:prstGeom prst="rect">
            <a:avLst/>
          </a:prstGeom>
        </p:spPr>
        <p:txBody>
          <a:bodyPr wrap="none">
            <a:spAutoFit/>
          </a:bodyPr>
          <a:lstStyle/>
          <a:p>
            <a:r>
              <a:rPr lang="ar-DZ" sz="4000" b="1" dirty="0" smtClean="0">
                <a:solidFill>
                  <a:schemeClr val="bg1"/>
                </a:solidFill>
                <a:latin typeface="Georgia" pitchFamily="18" charset="0"/>
              </a:rPr>
              <a:t>الكفاءة</a:t>
            </a:r>
            <a:r>
              <a:rPr lang="ar-DZ" b="1" dirty="0" smtClean="0"/>
              <a:t> </a:t>
            </a:r>
            <a:endParaRPr lang="fr-FR" dirty="0"/>
          </a:p>
        </p:txBody>
      </p:sp>
      <p:cxnSp>
        <p:nvCxnSpPr>
          <p:cNvPr id="48" name="Connecteur droit avec flèche 47"/>
          <p:cNvCxnSpPr/>
          <p:nvPr/>
        </p:nvCxnSpPr>
        <p:spPr>
          <a:xfrm rot="10800000">
            <a:off x="7232074" y="4558146"/>
            <a:ext cx="656177" cy="654726"/>
          </a:xfrm>
          <a:prstGeom prst="straightConnector1">
            <a:avLst/>
          </a:prstGeom>
          <a:ln w="76200">
            <a:solidFill>
              <a:srgbClr val="18507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9" name="Connecteur droit avec flèche 48"/>
          <p:cNvCxnSpPr/>
          <p:nvPr/>
        </p:nvCxnSpPr>
        <p:spPr>
          <a:xfrm rot="10800000" flipV="1">
            <a:off x="6885709" y="2381654"/>
            <a:ext cx="869046" cy="735622"/>
          </a:xfrm>
          <a:prstGeom prst="straightConnector1">
            <a:avLst/>
          </a:prstGeom>
          <a:ln w="76200">
            <a:solidFill>
              <a:schemeClr val="bg2">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pic>
        <p:nvPicPr>
          <p:cNvPr id="55" name="Picture 2"/>
          <p:cNvPicPr>
            <a:picLocks noChangeAspect="1" noChangeArrowheads="1"/>
          </p:cNvPicPr>
          <p:nvPr/>
        </p:nvPicPr>
        <p:blipFill>
          <a:blip r:embed="rId2"/>
          <a:srcRect l="46007" t="59436" r="38324" b="2070"/>
          <a:stretch>
            <a:fillRect/>
          </a:stretch>
        </p:blipFill>
        <p:spPr bwMode="auto">
          <a:xfrm>
            <a:off x="1132232" y="1656733"/>
            <a:ext cx="2059528" cy="1765663"/>
          </a:xfrm>
          <a:prstGeom prst="rect">
            <a:avLst/>
          </a:prstGeom>
          <a:noFill/>
          <a:ln w="9525">
            <a:noFill/>
            <a:miter lim="800000"/>
            <a:headEnd/>
            <a:tailEnd/>
          </a:ln>
          <a:effectLst/>
        </p:spPr>
      </p:pic>
      <p:sp>
        <p:nvSpPr>
          <p:cNvPr id="56" name="ZoneTexte 55"/>
          <p:cNvSpPr txBox="1"/>
          <p:nvPr/>
        </p:nvSpPr>
        <p:spPr>
          <a:xfrm>
            <a:off x="1177636" y="2313710"/>
            <a:ext cx="2078182" cy="707886"/>
          </a:xfrm>
          <a:prstGeom prst="rect">
            <a:avLst/>
          </a:prstGeom>
          <a:noFill/>
        </p:spPr>
        <p:txBody>
          <a:bodyPr wrap="square" rtlCol="0">
            <a:spAutoFit/>
          </a:bodyPr>
          <a:lstStyle/>
          <a:p>
            <a:pPr algn="r" rtl="1"/>
            <a:r>
              <a:rPr lang="ar-DZ" sz="4000" dirty="0" smtClean="0">
                <a:solidFill>
                  <a:schemeClr val="bg1"/>
                </a:solidFill>
                <a:latin typeface="Georgia" pitchFamily="18" charset="0"/>
              </a:rPr>
              <a:t>الموضوعية</a:t>
            </a:r>
            <a:endParaRPr lang="fr-FR" sz="4000" dirty="0">
              <a:solidFill>
                <a:schemeClr val="bg1"/>
              </a:solidFill>
              <a:latin typeface="Georgia" pitchFamily="18" charset="0"/>
            </a:endParaRPr>
          </a:p>
        </p:txBody>
      </p:sp>
      <p:cxnSp>
        <p:nvCxnSpPr>
          <p:cNvPr id="59" name="Connecteur droit avec flèche 58"/>
          <p:cNvCxnSpPr/>
          <p:nvPr/>
        </p:nvCxnSpPr>
        <p:spPr>
          <a:xfrm>
            <a:off x="3574472" y="2396837"/>
            <a:ext cx="1149928" cy="568039"/>
          </a:xfrm>
          <a:prstGeom prst="straightConnector1">
            <a:avLst/>
          </a:prstGeom>
          <a:ln w="76200">
            <a:solidFill>
              <a:srgbClr val="00B0F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514186511"/>
      </p:ext>
    </p:extLst>
  </p:cSld>
  <p:clrMapOvr>
    <a:masterClrMapping/>
  </p:clrMapOvr>
  <p:transition>
    <p:wheel spokes="3"/>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dirty="0" smtClean="0">
                <a:latin typeface="Georgia" pitchFamily="18" charset="0"/>
              </a:rPr>
              <a:t>مبادئ أخلاقيات المهنة </a:t>
            </a:r>
            <a:endParaRPr lang="fr-FR" sz="4500" dirty="0">
              <a:latin typeface="Georgia" pitchFamily="18" charset="0"/>
            </a:endParaRPr>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pic>
        <p:nvPicPr>
          <p:cNvPr id="33" name="Picture 2"/>
          <p:cNvPicPr>
            <a:picLocks noChangeAspect="1" noChangeArrowheads="1"/>
          </p:cNvPicPr>
          <p:nvPr/>
        </p:nvPicPr>
        <p:blipFill>
          <a:blip r:embed="rId2"/>
          <a:srcRect l="8681" t="59436" r="75285" b="2070"/>
          <a:stretch>
            <a:fillRect/>
          </a:stretch>
        </p:blipFill>
        <p:spPr bwMode="auto">
          <a:xfrm>
            <a:off x="9394363" y="1597992"/>
            <a:ext cx="2076225" cy="1785940"/>
          </a:xfrm>
          <a:prstGeom prst="rect">
            <a:avLst/>
          </a:prstGeom>
          <a:noFill/>
          <a:ln w="9525">
            <a:noFill/>
            <a:miter lim="800000"/>
            <a:headEnd/>
            <a:tailEnd/>
          </a:ln>
          <a:effectLst/>
        </p:spPr>
      </p:pic>
      <p:pic>
        <p:nvPicPr>
          <p:cNvPr id="34" name="Picture 2"/>
          <p:cNvPicPr>
            <a:picLocks noChangeAspect="1" noChangeArrowheads="1"/>
          </p:cNvPicPr>
          <p:nvPr/>
        </p:nvPicPr>
        <p:blipFill>
          <a:blip r:embed="rId2"/>
          <a:srcRect l="27778" t="59436" r="56597" b="2070"/>
          <a:stretch>
            <a:fillRect/>
          </a:stretch>
        </p:blipFill>
        <p:spPr bwMode="auto">
          <a:xfrm>
            <a:off x="9384421" y="3941807"/>
            <a:ext cx="2065468" cy="1762028"/>
          </a:xfrm>
          <a:prstGeom prst="rect">
            <a:avLst/>
          </a:prstGeom>
          <a:solidFill>
            <a:schemeClr val="accent1"/>
          </a:solidFill>
          <a:ln w="9525">
            <a:noFill/>
            <a:miter lim="800000"/>
            <a:headEnd/>
            <a:tailEnd/>
          </a:ln>
          <a:effectLst/>
        </p:spPr>
      </p:pic>
      <p:sp>
        <p:nvSpPr>
          <p:cNvPr id="42" name="Rectangle 41"/>
          <p:cNvSpPr/>
          <p:nvPr/>
        </p:nvSpPr>
        <p:spPr>
          <a:xfrm>
            <a:off x="9781310" y="2343788"/>
            <a:ext cx="1565564" cy="707886"/>
          </a:xfrm>
          <a:prstGeom prst="rect">
            <a:avLst/>
          </a:prstGeom>
        </p:spPr>
        <p:txBody>
          <a:bodyPr wrap="square">
            <a:spAutoFit/>
          </a:bodyPr>
          <a:lstStyle/>
          <a:p>
            <a:r>
              <a:rPr lang="ar-DZ" sz="4000" b="1" dirty="0" smtClean="0">
                <a:solidFill>
                  <a:schemeClr val="bg1"/>
                </a:solidFill>
                <a:latin typeface="Georgia" pitchFamily="18" charset="0"/>
              </a:rPr>
              <a:t>النزاهة</a:t>
            </a:r>
            <a:endParaRPr lang="fr-FR" sz="4000" dirty="0" smtClean="0">
              <a:solidFill>
                <a:schemeClr val="bg1"/>
              </a:solidFill>
              <a:latin typeface="Georgia" pitchFamily="18" charset="0"/>
            </a:endParaRPr>
          </a:p>
        </p:txBody>
      </p:sp>
      <p:pic>
        <p:nvPicPr>
          <p:cNvPr id="1026" name="Picture 2"/>
          <p:cNvPicPr>
            <a:picLocks noChangeAspect="1" noChangeArrowheads="1"/>
          </p:cNvPicPr>
          <p:nvPr/>
        </p:nvPicPr>
        <p:blipFill>
          <a:blip r:embed="rId3"/>
          <a:srcRect/>
          <a:stretch>
            <a:fillRect/>
          </a:stretch>
        </p:blipFill>
        <p:spPr bwMode="auto">
          <a:xfrm>
            <a:off x="9670473" y="-1"/>
            <a:ext cx="2258292" cy="1149927"/>
          </a:xfrm>
          <a:prstGeom prst="rect">
            <a:avLst/>
          </a:prstGeom>
          <a:ln>
            <a:noFill/>
          </a:ln>
          <a:effectLst>
            <a:outerShdw blurRad="292100" dist="139700" dir="2700000" algn="tl" rotWithShape="0">
              <a:srgbClr val="333333">
                <a:alpha val="65000"/>
              </a:srgbClr>
            </a:outerShdw>
          </a:effectLst>
        </p:spPr>
      </p:pic>
      <p:sp>
        <p:nvSpPr>
          <p:cNvPr id="43" name="ZoneTexte 42"/>
          <p:cNvSpPr txBox="1"/>
          <p:nvPr/>
        </p:nvSpPr>
        <p:spPr>
          <a:xfrm>
            <a:off x="1149927" y="2355273"/>
            <a:ext cx="2216728" cy="707886"/>
          </a:xfrm>
          <a:prstGeom prst="rect">
            <a:avLst/>
          </a:prstGeom>
          <a:noFill/>
        </p:spPr>
        <p:txBody>
          <a:bodyPr wrap="square" rtlCol="0">
            <a:spAutoFit/>
          </a:bodyPr>
          <a:lstStyle/>
          <a:p>
            <a:pPr algn="r" rtl="1"/>
            <a:r>
              <a:rPr lang="ar-DZ" sz="4000" dirty="0" smtClean="0">
                <a:solidFill>
                  <a:schemeClr val="bg1"/>
                </a:solidFill>
                <a:latin typeface="Georgia" pitchFamily="18" charset="0"/>
              </a:rPr>
              <a:t>الموضوعية</a:t>
            </a:r>
            <a:endParaRPr lang="fr-FR" sz="4000" dirty="0">
              <a:solidFill>
                <a:schemeClr val="bg1"/>
              </a:solidFill>
              <a:latin typeface="Georgia" pitchFamily="18" charset="0"/>
            </a:endParaRPr>
          </a:p>
        </p:txBody>
      </p:sp>
      <p:sp>
        <p:nvSpPr>
          <p:cNvPr id="44" name="Rectangle 43"/>
          <p:cNvSpPr/>
          <p:nvPr/>
        </p:nvSpPr>
        <p:spPr>
          <a:xfrm>
            <a:off x="9751607" y="4809898"/>
            <a:ext cx="1444626" cy="707886"/>
          </a:xfrm>
          <a:prstGeom prst="rect">
            <a:avLst/>
          </a:prstGeom>
        </p:spPr>
        <p:txBody>
          <a:bodyPr wrap="none">
            <a:spAutoFit/>
          </a:bodyPr>
          <a:lstStyle/>
          <a:p>
            <a:r>
              <a:rPr lang="ar-DZ" sz="4000" b="1" dirty="0" smtClean="0">
                <a:solidFill>
                  <a:schemeClr val="bg1"/>
                </a:solidFill>
                <a:latin typeface="Georgia" pitchFamily="18" charset="0"/>
              </a:rPr>
              <a:t>السرية</a:t>
            </a:r>
            <a:r>
              <a:rPr lang="ar-DZ" sz="4000" dirty="0" smtClean="0">
                <a:solidFill>
                  <a:schemeClr val="bg1"/>
                </a:solidFill>
                <a:latin typeface="Georgia" pitchFamily="18" charset="0"/>
              </a:rPr>
              <a:t> </a:t>
            </a:r>
            <a:endParaRPr lang="fr-FR" sz="4000" dirty="0">
              <a:solidFill>
                <a:schemeClr val="bg1"/>
              </a:solidFill>
              <a:latin typeface="Georgia" pitchFamily="18" charset="0"/>
            </a:endParaRPr>
          </a:p>
        </p:txBody>
      </p:sp>
      <p:sp>
        <p:nvSpPr>
          <p:cNvPr id="45" name="Rectangle 44"/>
          <p:cNvSpPr/>
          <p:nvPr/>
        </p:nvSpPr>
        <p:spPr>
          <a:xfrm>
            <a:off x="1729025" y="5003862"/>
            <a:ext cx="1367682" cy="707886"/>
          </a:xfrm>
          <a:prstGeom prst="rect">
            <a:avLst/>
          </a:prstGeom>
        </p:spPr>
        <p:txBody>
          <a:bodyPr wrap="none">
            <a:spAutoFit/>
          </a:bodyPr>
          <a:lstStyle/>
          <a:p>
            <a:r>
              <a:rPr lang="ar-DZ" sz="4000" b="1" dirty="0" smtClean="0">
                <a:solidFill>
                  <a:schemeClr val="bg1"/>
                </a:solidFill>
                <a:latin typeface="Georgia" pitchFamily="18" charset="0"/>
              </a:rPr>
              <a:t>الكفاءة</a:t>
            </a:r>
            <a:r>
              <a:rPr lang="ar-DZ" b="1" dirty="0" smtClean="0"/>
              <a:t> </a:t>
            </a:r>
            <a:endParaRPr lang="fr-FR" dirty="0"/>
          </a:p>
        </p:txBody>
      </p:sp>
      <p:cxnSp>
        <p:nvCxnSpPr>
          <p:cNvPr id="48" name="Connecteur droit avec flèche 47"/>
          <p:cNvCxnSpPr/>
          <p:nvPr/>
        </p:nvCxnSpPr>
        <p:spPr>
          <a:xfrm rot="10800000">
            <a:off x="8451273" y="4752109"/>
            <a:ext cx="775854" cy="13854"/>
          </a:xfrm>
          <a:prstGeom prst="straightConnector1">
            <a:avLst/>
          </a:prstGeom>
          <a:ln w="76200">
            <a:solidFill>
              <a:srgbClr val="18507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9" name="Connecteur droit avec flèche 48"/>
          <p:cNvCxnSpPr/>
          <p:nvPr/>
        </p:nvCxnSpPr>
        <p:spPr>
          <a:xfrm rot="10800000" flipV="1">
            <a:off x="8520546" y="2506349"/>
            <a:ext cx="647379" cy="15178"/>
          </a:xfrm>
          <a:prstGeom prst="straightConnector1">
            <a:avLst/>
          </a:prstGeom>
          <a:ln w="76200">
            <a:solidFill>
              <a:schemeClr val="bg2">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180109" y="1482435"/>
            <a:ext cx="8312727" cy="2036619"/>
          </a:xfrm>
          <a:prstGeom prst="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r" rtl="1"/>
            <a:r>
              <a:rPr lang="ar-DZ" sz="3600" dirty="0" smtClean="0">
                <a:solidFill>
                  <a:schemeClr val="tx1"/>
                </a:solidFill>
                <a:latin typeface="Georgia" pitchFamily="18" charset="0"/>
              </a:rPr>
              <a:t>إنجاز</a:t>
            </a:r>
            <a:r>
              <a:rPr lang="ar-DZ" sz="3600" dirty="0" smtClean="0">
                <a:solidFill>
                  <a:srgbClr val="FF0000"/>
                </a:solidFill>
                <a:latin typeface="Georgia" pitchFamily="18" charset="0"/>
              </a:rPr>
              <a:t> </a:t>
            </a:r>
            <a:r>
              <a:rPr lang="ar-DZ" sz="3600" dirty="0" smtClean="0">
                <a:solidFill>
                  <a:schemeClr val="tx1"/>
                </a:solidFill>
                <a:latin typeface="Georgia" pitchFamily="18" charset="0"/>
              </a:rPr>
              <a:t>المهام الموكلة له بمصداقية </a:t>
            </a:r>
            <a:r>
              <a:rPr lang="ar-DZ" sz="3600" dirty="0" err="1" smtClean="0">
                <a:solidFill>
                  <a:schemeClr val="tx1"/>
                </a:solidFill>
                <a:latin typeface="Georgia" pitchFamily="18" charset="0"/>
              </a:rPr>
              <a:t>و</a:t>
            </a:r>
            <a:r>
              <a:rPr lang="ar-DZ" sz="3600" dirty="0" smtClean="0">
                <a:solidFill>
                  <a:schemeClr val="tx1"/>
                </a:solidFill>
                <a:latin typeface="Georgia" pitchFamily="18" charset="0"/>
              </a:rPr>
              <a:t> بروح المسؤولية  مع احترام القوانين </a:t>
            </a:r>
            <a:r>
              <a:rPr lang="ar-DZ" sz="3600" dirty="0" err="1" smtClean="0">
                <a:solidFill>
                  <a:schemeClr val="tx1"/>
                </a:solidFill>
                <a:latin typeface="Georgia" pitchFamily="18" charset="0"/>
              </a:rPr>
              <a:t>و</a:t>
            </a:r>
            <a:r>
              <a:rPr lang="ar-DZ" sz="3600" dirty="0" smtClean="0">
                <a:solidFill>
                  <a:schemeClr val="tx1"/>
                </a:solidFill>
                <a:latin typeface="Georgia" pitchFamily="18" charset="0"/>
              </a:rPr>
              <a:t> النظم</a:t>
            </a:r>
            <a:endParaRPr lang="fr-FR" sz="3600" b="1" dirty="0">
              <a:solidFill>
                <a:schemeClr val="tx1"/>
              </a:solidFill>
              <a:latin typeface="Georgia" pitchFamily="18" charset="0"/>
            </a:endParaRPr>
          </a:p>
        </p:txBody>
      </p:sp>
      <p:sp>
        <p:nvSpPr>
          <p:cNvPr id="55" name="Rectangle 54"/>
          <p:cNvSpPr/>
          <p:nvPr/>
        </p:nvSpPr>
        <p:spPr>
          <a:xfrm>
            <a:off x="193964" y="3754583"/>
            <a:ext cx="8243454" cy="2507672"/>
          </a:xfrm>
          <a:prstGeom prst="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lvl="0" algn="justLow" rtl="1" fontAlgn="base">
              <a:spcBef>
                <a:spcPct val="0"/>
              </a:spcBef>
              <a:spcAft>
                <a:spcPct val="0"/>
              </a:spcAft>
            </a:pPr>
            <a:endParaRPr lang="ar-DZ" sz="2800" dirty="0" smtClean="0">
              <a:solidFill>
                <a:schemeClr val="tx1"/>
              </a:solidFill>
              <a:latin typeface="Georgia" pitchFamily="18" charset="0"/>
              <a:ea typeface="Calibri" pitchFamily="34" charset="0"/>
              <a:cs typeface="Times New Roman" pitchFamily="18" charset="0"/>
            </a:endParaRPr>
          </a:p>
          <a:p>
            <a:pPr lvl="0" algn="justLow" rtl="1" fontAlgn="base">
              <a:spcBef>
                <a:spcPct val="0"/>
              </a:spcBef>
              <a:spcAft>
                <a:spcPct val="0"/>
              </a:spcAft>
              <a:buFont typeface="Arial" pitchFamily="34" charset="0"/>
              <a:buChar char="•"/>
            </a:pPr>
            <a:r>
              <a:rPr lang="ar-DZ" sz="3200" dirty="0" smtClean="0">
                <a:solidFill>
                  <a:schemeClr val="tx1"/>
                </a:solidFill>
                <a:latin typeface="Georgia" pitchFamily="18" charset="0"/>
                <a:ea typeface="Calibri" pitchFamily="34" charset="0"/>
                <a:cs typeface="Times New Roman" pitchFamily="18" charset="0"/>
              </a:rPr>
              <a:t> التحلي بالسر المهني بواجب التحفظ </a:t>
            </a:r>
            <a:endParaRPr lang="fr-FR" sz="3200" dirty="0" smtClean="0">
              <a:solidFill>
                <a:schemeClr val="tx1"/>
              </a:solidFill>
              <a:latin typeface="Georgia" pitchFamily="18" charset="0"/>
              <a:cs typeface="Arial" pitchFamily="34" charset="0"/>
            </a:endParaRPr>
          </a:p>
          <a:p>
            <a:pPr lvl="0" algn="justLow" rtl="1" eaLnBrk="0" fontAlgn="base" hangingPunct="0">
              <a:spcBef>
                <a:spcPct val="0"/>
              </a:spcBef>
              <a:spcAft>
                <a:spcPct val="0"/>
              </a:spcAft>
              <a:buFontTx/>
              <a:buChar char="•"/>
            </a:pPr>
            <a:r>
              <a:rPr lang="ar-DZ" sz="3200" dirty="0" smtClean="0">
                <a:solidFill>
                  <a:schemeClr val="tx1"/>
                </a:solidFill>
                <a:latin typeface="Georgia" pitchFamily="18" charset="0"/>
                <a:ea typeface="Calibri" pitchFamily="34" charset="0"/>
                <a:cs typeface="Times New Roman" pitchFamily="18" charset="0"/>
              </a:rPr>
              <a:t>عدم إفصاح المعلومات التي يحصل </a:t>
            </a:r>
            <a:r>
              <a:rPr lang="ar-DZ" sz="3200" dirty="0" err="1" smtClean="0">
                <a:solidFill>
                  <a:schemeClr val="tx1"/>
                </a:solidFill>
                <a:latin typeface="Georgia" pitchFamily="18" charset="0"/>
                <a:ea typeface="Calibri" pitchFamily="34" charset="0"/>
                <a:cs typeface="Times New Roman" pitchFamily="18" charset="0"/>
              </a:rPr>
              <a:t>و</a:t>
            </a:r>
            <a:r>
              <a:rPr lang="ar-DZ" sz="3200" dirty="0" smtClean="0">
                <a:solidFill>
                  <a:schemeClr val="tx1"/>
                </a:solidFill>
                <a:latin typeface="Georgia" pitchFamily="18" charset="0"/>
                <a:ea typeface="Calibri" pitchFamily="34" charset="0"/>
                <a:cs typeface="Times New Roman" pitchFamily="18" charset="0"/>
              </a:rPr>
              <a:t> يطلع عليها في سياق أداء مهامه</a:t>
            </a:r>
            <a:endParaRPr lang="fr-FR" sz="3200" dirty="0" smtClean="0">
              <a:solidFill>
                <a:schemeClr val="tx1"/>
              </a:solidFill>
              <a:latin typeface="Georgia" pitchFamily="18" charset="0"/>
              <a:cs typeface="Arial" pitchFamily="34" charset="0"/>
            </a:endParaRPr>
          </a:p>
          <a:p>
            <a:pPr lvl="0" algn="justLow" rtl="1" eaLnBrk="0" fontAlgn="base" hangingPunct="0">
              <a:spcBef>
                <a:spcPct val="0"/>
              </a:spcBef>
              <a:spcAft>
                <a:spcPct val="0"/>
              </a:spcAft>
              <a:buFontTx/>
              <a:buChar char="•"/>
            </a:pPr>
            <a:r>
              <a:rPr lang="ar-DZ" sz="3200" dirty="0" smtClean="0">
                <a:solidFill>
                  <a:schemeClr val="tx1"/>
                </a:solidFill>
                <a:latin typeface="Georgia" pitchFamily="18" charset="0"/>
                <a:ea typeface="Calibri" pitchFamily="34" charset="0"/>
                <a:cs typeface="Times New Roman" pitchFamily="18" charset="0"/>
              </a:rPr>
              <a:t>عدم استخدام تلك المعلومات لأجل أي منفعة شخصية أو على أي نحو من شأنه مخالفة القوانين</a:t>
            </a:r>
            <a:endParaRPr lang="ar-DZ" sz="3200" dirty="0" smtClean="0">
              <a:solidFill>
                <a:schemeClr val="tx1"/>
              </a:solidFill>
              <a:latin typeface="Georgia" pitchFamily="18" charset="0"/>
              <a:cs typeface="Arial" pitchFamily="34" charset="0"/>
            </a:endParaRPr>
          </a:p>
          <a:p>
            <a:pPr algn="r" rtl="1"/>
            <a:endParaRPr lang="fr-FR" sz="3600" b="1" dirty="0">
              <a:solidFill>
                <a:schemeClr val="tx1"/>
              </a:solidFill>
              <a:latin typeface="Georgia" pitchFamily="18" charset="0"/>
            </a:endParaRPr>
          </a:p>
        </p:txBody>
      </p:sp>
    </p:spTree>
    <p:extLst>
      <p:ext uri="{BB962C8B-B14F-4D97-AF65-F5344CB8AC3E}">
        <p14:creationId xmlns="" xmlns:p14="http://schemas.microsoft.com/office/powerpoint/2010/main" val="514186511"/>
      </p:ext>
    </p:extLst>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50000"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400" fill="hold"/>
                                        <p:tgtEl>
                                          <p:spTgt spid="53"/>
                                        </p:tgtEl>
                                        <p:attrNameLst>
                                          <p:attrName>ppt_x</p:attrName>
                                        </p:attrNameLst>
                                      </p:cBhvr>
                                      <p:tavLst>
                                        <p:tav tm="0">
                                          <p:val>
                                            <p:strVal val="1+#ppt_w/2"/>
                                          </p:val>
                                        </p:tav>
                                        <p:tav tm="100000">
                                          <p:val>
                                            <p:strVal val="#ppt_x"/>
                                          </p:val>
                                        </p:tav>
                                      </p:tavLst>
                                    </p:anim>
                                    <p:anim calcmode="lin" valueType="num">
                                      <p:cBhvr additive="base">
                                        <p:cTn id="8" dur="400" fill="hold"/>
                                        <p:tgtEl>
                                          <p:spTgt spid="53"/>
                                        </p:tgtEl>
                                        <p:attrNameLst>
                                          <p:attrName>ppt_y</p:attrName>
                                        </p:attrNameLst>
                                      </p:cBhvr>
                                      <p:tavLst>
                                        <p:tav tm="0">
                                          <p:val>
                                            <p:strVal val="#ppt_y"/>
                                          </p:val>
                                        </p:tav>
                                        <p:tav tm="100000">
                                          <p:val>
                                            <p:strVal val="#ppt_y"/>
                                          </p:val>
                                        </p:tav>
                                      </p:tavLst>
                                    </p:anim>
                                  </p:childTnLst>
                                </p:cTn>
                              </p:par>
                            </p:childTnLst>
                          </p:cTn>
                        </p:par>
                        <p:par>
                          <p:cTn id="9" fill="hold">
                            <p:stCondLst>
                              <p:cond delay="400"/>
                            </p:stCondLst>
                            <p:childTnLst>
                              <p:par>
                                <p:cTn id="10" presetID="2" presetClass="entr" presetSubtype="2" decel="50000" fill="hold" grpId="0" nodeType="afterEffect">
                                  <p:stCondLst>
                                    <p:cond delay="0"/>
                                  </p:stCondLst>
                                  <p:childTnLst>
                                    <p:set>
                                      <p:cBhvr>
                                        <p:cTn id="11" dur="1" fill="hold">
                                          <p:stCondLst>
                                            <p:cond delay="0"/>
                                          </p:stCondLst>
                                        </p:cTn>
                                        <p:tgtEl>
                                          <p:spTgt spid="55"/>
                                        </p:tgtEl>
                                        <p:attrNameLst>
                                          <p:attrName>style.visibility</p:attrName>
                                        </p:attrNameLst>
                                      </p:cBhvr>
                                      <p:to>
                                        <p:strVal val="visible"/>
                                      </p:to>
                                    </p:set>
                                    <p:anim calcmode="lin" valueType="num">
                                      <p:cBhvr additive="base">
                                        <p:cTn id="12" dur="400" fill="hold"/>
                                        <p:tgtEl>
                                          <p:spTgt spid="55"/>
                                        </p:tgtEl>
                                        <p:attrNameLst>
                                          <p:attrName>ppt_x</p:attrName>
                                        </p:attrNameLst>
                                      </p:cBhvr>
                                      <p:tavLst>
                                        <p:tav tm="0">
                                          <p:val>
                                            <p:strVal val="1+#ppt_w/2"/>
                                          </p:val>
                                        </p:tav>
                                        <p:tav tm="100000">
                                          <p:val>
                                            <p:strVal val="#ppt_x"/>
                                          </p:val>
                                        </p:tav>
                                      </p:tavLst>
                                    </p:anim>
                                    <p:anim calcmode="lin" valueType="num">
                                      <p:cBhvr additive="base">
                                        <p:cTn id="13" dur="4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dirty="0" smtClean="0">
                <a:latin typeface="Georgia" pitchFamily="18" charset="0"/>
              </a:rPr>
              <a:t>مبادئ أخلاقيات المهنة </a:t>
            </a:r>
            <a:endParaRPr lang="fr-FR" sz="4500" dirty="0">
              <a:latin typeface="Georgia" pitchFamily="18" charset="0"/>
            </a:endParaRPr>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pic>
        <p:nvPicPr>
          <p:cNvPr id="36" name="Picture 2"/>
          <p:cNvPicPr>
            <a:picLocks noChangeAspect="1" noChangeArrowheads="1"/>
          </p:cNvPicPr>
          <p:nvPr/>
        </p:nvPicPr>
        <p:blipFill>
          <a:blip r:embed="rId2"/>
          <a:srcRect l="65105" t="59436" r="19270"/>
          <a:stretch>
            <a:fillRect/>
          </a:stretch>
        </p:blipFill>
        <p:spPr bwMode="auto">
          <a:xfrm>
            <a:off x="9227128" y="4125227"/>
            <a:ext cx="2287307" cy="1784797"/>
          </a:xfrm>
          <a:prstGeom prst="rect">
            <a:avLst/>
          </a:prstGeom>
          <a:noFill/>
          <a:ln w="9525">
            <a:noFill/>
            <a:miter lim="800000"/>
            <a:headEnd/>
            <a:tailEnd/>
          </a:ln>
          <a:effectLst/>
        </p:spPr>
      </p:pic>
      <p:cxnSp>
        <p:nvCxnSpPr>
          <p:cNvPr id="39" name="Connecteur droit avec flèche 38"/>
          <p:cNvCxnSpPr/>
          <p:nvPr/>
        </p:nvCxnSpPr>
        <p:spPr>
          <a:xfrm rot="10800000" flipV="1">
            <a:off x="8589818" y="5029203"/>
            <a:ext cx="581896" cy="27706"/>
          </a:xfrm>
          <a:prstGeom prst="straightConnector1">
            <a:avLst/>
          </a:prstGeom>
          <a:ln w="762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8575965" y="2426915"/>
            <a:ext cx="1565564" cy="707886"/>
          </a:xfrm>
          <a:prstGeom prst="rect">
            <a:avLst/>
          </a:prstGeom>
        </p:spPr>
        <p:txBody>
          <a:bodyPr wrap="square">
            <a:spAutoFit/>
          </a:bodyPr>
          <a:lstStyle/>
          <a:p>
            <a:r>
              <a:rPr lang="ar-DZ" sz="4000" b="1" dirty="0" smtClean="0">
                <a:solidFill>
                  <a:schemeClr val="bg1"/>
                </a:solidFill>
                <a:latin typeface="Georgia" pitchFamily="18" charset="0"/>
              </a:rPr>
              <a:t>النزاهة</a:t>
            </a:r>
            <a:endParaRPr lang="fr-FR" sz="4000" dirty="0" smtClean="0">
              <a:solidFill>
                <a:schemeClr val="bg1"/>
              </a:solidFill>
              <a:latin typeface="Georgia" pitchFamily="18" charset="0"/>
            </a:endParaRPr>
          </a:p>
        </p:txBody>
      </p:sp>
      <p:pic>
        <p:nvPicPr>
          <p:cNvPr id="1026" name="Picture 2"/>
          <p:cNvPicPr>
            <a:picLocks noChangeAspect="1" noChangeArrowheads="1"/>
          </p:cNvPicPr>
          <p:nvPr/>
        </p:nvPicPr>
        <p:blipFill>
          <a:blip r:embed="rId3"/>
          <a:srcRect/>
          <a:stretch>
            <a:fillRect/>
          </a:stretch>
        </p:blipFill>
        <p:spPr bwMode="auto">
          <a:xfrm>
            <a:off x="9601200" y="0"/>
            <a:ext cx="2258292" cy="1149927"/>
          </a:xfrm>
          <a:prstGeom prst="rect">
            <a:avLst/>
          </a:prstGeom>
          <a:ln>
            <a:noFill/>
          </a:ln>
          <a:effectLst>
            <a:outerShdw blurRad="292100" dist="139700" dir="2700000" algn="tl" rotWithShape="0">
              <a:srgbClr val="333333">
                <a:alpha val="65000"/>
              </a:srgbClr>
            </a:outerShdw>
          </a:effectLst>
        </p:spPr>
      </p:pic>
      <p:sp>
        <p:nvSpPr>
          <p:cNvPr id="45" name="Rectangle 44"/>
          <p:cNvSpPr/>
          <p:nvPr/>
        </p:nvSpPr>
        <p:spPr>
          <a:xfrm>
            <a:off x="9681534" y="4879171"/>
            <a:ext cx="1367682" cy="707886"/>
          </a:xfrm>
          <a:prstGeom prst="rect">
            <a:avLst/>
          </a:prstGeom>
        </p:spPr>
        <p:txBody>
          <a:bodyPr wrap="none">
            <a:spAutoFit/>
          </a:bodyPr>
          <a:lstStyle/>
          <a:p>
            <a:r>
              <a:rPr lang="ar-DZ" sz="4000" b="1" dirty="0" smtClean="0">
                <a:solidFill>
                  <a:schemeClr val="bg1"/>
                </a:solidFill>
                <a:latin typeface="Georgia" pitchFamily="18" charset="0"/>
              </a:rPr>
              <a:t>الكفاءة</a:t>
            </a:r>
            <a:r>
              <a:rPr lang="ar-DZ" b="1" dirty="0" smtClean="0"/>
              <a:t> </a:t>
            </a:r>
            <a:endParaRPr lang="fr-FR" dirty="0"/>
          </a:p>
        </p:txBody>
      </p:sp>
      <p:pic>
        <p:nvPicPr>
          <p:cNvPr id="55" name="Picture 2"/>
          <p:cNvPicPr>
            <a:picLocks noChangeAspect="1" noChangeArrowheads="1"/>
          </p:cNvPicPr>
          <p:nvPr/>
        </p:nvPicPr>
        <p:blipFill>
          <a:blip r:embed="rId2"/>
          <a:srcRect l="46007" t="59436" r="38324" b="2070"/>
          <a:stretch>
            <a:fillRect/>
          </a:stretch>
        </p:blipFill>
        <p:spPr bwMode="auto">
          <a:xfrm>
            <a:off x="9223287" y="1726005"/>
            <a:ext cx="2059528" cy="1765663"/>
          </a:xfrm>
          <a:prstGeom prst="rect">
            <a:avLst/>
          </a:prstGeom>
          <a:noFill/>
          <a:ln w="9525">
            <a:noFill/>
            <a:miter lim="800000"/>
            <a:headEnd/>
            <a:tailEnd/>
          </a:ln>
          <a:effectLst/>
        </p:spPr>
      </p:pic>
      <p:sp>
        <p:nvSpPr>
          <p:cNvPr id="56" name="ZoneTexte 55"/>
          <p:cNvSpPr txBox="1"/>
          <p:nvPr/>
        </p:nvSpPr>
        <p:spPr>
          <a:xfrm>
            <a:off x="9199418" y="2466110"/>
            <a:ext cx="2078182" cy="707886"/>
          </a:xfrm>
          <a:prstGeom prst="rect">
            <a:avLst/>
          </a:prstGeom>
          <a:noFill/>
        </p:spPr>
        <p:txBody>
          <a:bodyPr wrap="square" rtlCol="0">
            <a:spAutoFit/>
          </a:bodyPr>
          <a:lstStyle/>
          <a:p>
            <a:pPr algn="r" rtl="1"/>
            <a:r>
              <a:rPr lang="ar-DZ" sz="4000" dirty="0" smtClean="0">
                <a:solidFill>
                  <a:schemeClr val="bg1"/>
                </a:solidFill>
                <a:latin typeface="Georgia" pitchFamily="18" charset="0"/>
              </a:rPr>
              <a:t>الموضوعية</a:t>
            </a:r>
            <a:endParaRPr lang="fr-FR" sz="4000" dirty="0">
              <a:solidFill>
                <a:schemeClr val="bg1"/>
              </a:solidFill>
              <a:latin typeface="Georgia" pitchFamily="18" charset="0"/>
            </a:endParaRPr>
          </a:p>
        </p:txBody>
      </p:sp>
      <p:cxnSp>
        <p:nvCxnSpPr>
          <p:cNvPr id="59" name="Connecteur droit avec flèche 58"/>
          <p:cNvCxnSpPr/>
          <p:nvPr/>
        </p:nvCxnSpPr>
        <p:spPr>
          <a:xfrm rot="10800000">
            <a:off x="8603673" y="2646218"/>
            <a:ext cx="526476" cy="2"/>
          </a:xfrm>
          <a:prstGeom prst="straightConnector1">
            <a:avLst/>
          </a:prstGeom>
          <a:ln w="76200">
            <a:solidFill>
              <a:srgbClr val="00B0F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180109" y="1537853"/>
            <a:ext cx="8423564" cy="2202874"/>
          </a:xfrm>
          <a:prstGeom prst="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lvl="0" algn="r" rtl="1"/>
            <a:r>
              <a:rPr lang="ar-DZ" sz="3600" dirty="0" smtClean="0">
                <a:solidFill>
                  <a:schemeClr val="tx1"/>
                </a:solidFill>
                <a:latin typeface="Georgia" pitchFamily="18" charset="0"/>
              </a:rPr>
              <a:t> محايدا </a:t>
            </a:r>
            <a:r>
              <a:rPr lang="ar-DZ" sz="3600" dirty="0" err="1" smtClean="0">
                <a:solidFill>
                  <a:schemeClr val="tx1"/>
                </a:solidFill>
                <a:latin typeface="Georgia" pitchFamily="18" charset="0"/>
              </a:rPr>
              <a:t>و</a:t>
            </a:r>
            <a:r>
              <a:rPr lang="ar-DZ" sz="3600" dirty="0" smtClean="0">
                <a:solidFill>
                  <a:schemeClr val="tx1"/>
                </a:solidFill>
                <a:latin typeface="Georgia" pitchFamily="18" charset="0"/>
              </a:rPr>
              <a:t> خاليا من كل حكم مسبق </a:t>
            </a:r>
            <a:r>
              <a:rPr lang="ar-DZ" sz="3600" dirty="0" err="1" smtClean="0">
                <a:solidFill>
                  <a:schemeClr val="tx1"/>
                </a:solidFill>
                <a:latin typeface="Georgia" pitchFamily="18" charset="0"/>
              </a:rPr>
              <a:t>و</a:t>
            </a:r>
            <a:r>
              <a:rPr lang="ar-DZ" sz="3600" dirty="0" smtClean="0">
                <a:solidFill>
                  <a:schemeClr val="tx1"/>
                </a:solidFill>
                <a:latin typeface="Georgia" pitchFamily="18" charset="0"/>
              </a:rPr>
              <a:t> متجنبا لكل تضارب للمصالح</a:t>
            </a:r>
            <a:endParaRPr lang="fr-FR" sz="3600" dirty="0" smtClean="0">
              <a:solidFill>
                <a:schemeClr val="tx1"/>
              </a:solidFill>
              <a:latin typeface="Georgia" pitchFamily="18" charset="0"/>
            </a:endParaRPr>
          </a:p>
          <a:p>
            <a:pPr algn="r"/>
            <a:r>
              <a:rPr lang="ar-DZ" sz="3600" dirty="0" smtClean="0">
                <a:solidFill>
                  <a:schemeClr val="tx1"/>
                </a:solidFill>
                <a:latin typeface="Georgia" pitchFamily="18" charset="0"/>
              </a:rPr>
              <a:t> كما يمتنع المفتش من المشاركة في أي نشاط </a:t>
            </a:r>
            <a:r>
              <a:rPr lang="ar-DZ" sz="3600" dirty="0" err="1" smtClean="0">
                <a:solidFill>
                  <a:schemeClr val="tx1"/>
                </a:solidFill>
                <a:latin typeface="Georgia" pitchFamily="18" charset="0"/>
              </a:rPr>
              <a:t>و</a:t>
            </a:r>
            <a:r>
              <a:rPr lang="ar-DZ" sz="3600" dirty="0" smtClean="0">
                <a:solidFill>
                  <a:schemeClr val="tx1"/>
                </a:solidFill>
                <a:latin typeface="Georgia" pitchFamily="18" charset="0"/>
              </a:rPr>
              <a:t> أن ينشئ علاقات </a:t>
            </a:r>
            <a:r>
              <a:rPr lang="ar-DZ" sz="3600" dirty="0" err="1" smtClean="0">
                <a:solidFill>
                  <a:schemeClr val="tx1"/>
                </a:solidFill>
                <a:latin typeface="Georgia" pitchFamily="18" charset="0"/>
              </a:rPr>
              <a:t>و</a:t>
            </a:r>
            <a:r>
              <a:rPr lang="ar-DZ" sz="3600" dirty="0" smtClean="0">
                <a:solidFill>
                  <a:schemeClr val="tx1"/>
                </a:solidFill>
                <a:latin typeface="Georgia" pitchFamily="18" charset="0"/>
              </a:rPr>
              <a:t> أن يقبل أي امتياز يفقده الحيادية .</a:t>
            </a:r>
            <a:endParaRPr lang="fr-FR" sz="3600" b="1" dirty="0">
              <a:solidFill>
                <a:schemeClr val="tx1"/>
              </a:solidFill>
              <a:latin typeface="Georgia" pitchFamily="18" charset="0"/>
            </a:endParaRPr>
          </a:p>
        </p:txBody>
      </p:sp>
      <p:sp>
        <p:nvSpPr>
          <p:cNvPr id="62" name="Rectangle 61"/>
          <p:cNvSpPr/>
          <p:nvPr/>
        </p:nvSpPr>
        <p:spPr>
          <a:xfrm>
            <a:off x="207818" y="4142508"/>
            <a:ext cx="8423564" cy="2202874"/>
          </a:xfrm>
          <a:prstGeom prst="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lvl="0" algn="r" rtl="1"/>
            <a:r>
              <a:rPr lang="ar-DZ" sz="3600" dirty="0" smtClean="0">
                <a:solidFill>
                  <a:schemeClr val="tx1"/>
                </a:solidFill>
                <a:latin typeface="Georgia" pitchFamily="18" charset="0"/>
              </a:rPr>
              <a:t>يستخدم المفتش المعرفة والمهارات والخبرات اللازمة في أداء مهامه</a:t>
            </a:r>
            <a:endParaRPr lang="fr-FR" sz="3600" dirty="0" smtClean="0">
              <a:solidFill>
                <a:schemeClr val="tx1"/>
              </a:solidFill>
              <a:latin typeface="Georgia" pitchFamily="18" charset="0"/>
            </a:endParaRPr>
          </a:p>
          <a:p>
            <a:pPr algn="r"/>
            <a:r>
              <a:rPr lang="fr-FR" sz="3600" dirty="0" smtClean="0">
                <a:solidFill>
                  <a:schemeClr val="tx1"/>
                </a:solidFill>
                <a:latin typeface="Georgia" pitchFamily="18" charset="0"/>
              </a:rPr>
              <a:t> </a:t>
            </a:r>
            <a:r>
              <a:rPr lang="ar-DZ" sz="3600" dirty="0" smtClean="0">
                <a:solidFill>
                  <a:schemeClr val="tx1"/>
                </a:solidFill>
                <a:latin typeface="Georgia" pitchFamily="18" charset="0"/>
              </a:rPr>
              <a:t>يعمل المفتش على تحسين مهاراته وفاعلية وجودة المهام التي يؤديها</a:t>
            </a:r>
            <a:endParaRPr lang="fr-FR" sz="3600" dirty="0" smtClean="0">
              <a:solidFill>
                <a:schemeClr val="tx1"/>
              </a:solidFill>
              <a:latin typeface="Georgia" pitchFamily="18" charset="0"/>
              <a:cs typeface="Arial" pitchFamily="34" charset="0"/>
            </a:endParaRPr>
          </a:p>
        </p:txBody>
      </p:sp>
    </p:spTree>
    <p:extLst>
      <p:ext uri="{BB962C8B-B14F-4D97-AF65-F5344CB8AC3E}">
        <p14:creationId xmlns="" xmlns:p14="http://schemas.microsoft.com/office/powerpoint/2010/main" val="514186511"/>
      </p:ext>
    </p:extLst>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5000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400" fill="hold"/>
                                        <p:tgtEl>
                                          <p:spTgt spid="51"/>
                                        </p:tgtEl>
                                        <p:attrNameLst>
                                          <p:attrName>ppt_x</p:attrName>
                                        </p:attrNameLst>
                                      </p:cBhvr>
                                      <p:tavLst>
                                        <p:tav tm="0">
                                          <p:val>
                                            <p:strVal val="1+#ppt_w/2"/>
                                          </p:val>
                                        </p:tav>
                                        <p:tav tm="100000">
                                          <p:val>
                                            <p:strVal val="#ppt_x"/>
                                          </p:val>
                                        </p:tav>
                                      </p:tavLst>
                                    </p:anim>
                                    <p:anim calcmode="lin" valueType="num">
                                      <p:cBhvr additive="base">
                                        <p:cTn id="8" dur="4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400"/>
                            </p:stCondLst>
                            <p:childTnLst>
                              <p:par>
                                <p:cTn id="10" presetID="2" presetClass="entr" presetSubtype="2" decel="50000" fill="hold" grpId="0" nodeType="afterEffect">
                                  <p:stCondLst>
                                    <p:cond delay="0"/>
                                  </p:stCondLst>
                                  <p:childTnLst>
                                    <p:set>
                                      <p:cBhvr>
                                        <p:cTn id="11" dur="1" fill="hold">
                                          <p:stCondLst>
                                            <p:cond delay="0"/>
                                          </p:stCondLst>
                                        </p:cTn>
                                        <p:tgtEl>
                                          <p:spTgt spid="62"/>
                                        </p:tgtEl>
                                        <p:attrNameLst>
                                          <p:attrName>style.visibility</p:attrName>
                                        </p:attrNameLst>
                                      </p:cBhvr>
                                      <p:to>
                                        <p:strVal val="visible"/>
                                      </p:to>
                                    </p:set>
                                    <p:anim calcmode="lin" valueType="num">
                                      <p:cBhvr additive="base">
                                        <p:cTn id="12" dur="400" fill="hold"/>
                                        <p:tgtEl>
                                          <p:spTgt spid="62"/>
                                        </p:tgtEl>
                                        <p:attrNameLst>
                                          <p:attrName>ppt_x</p:attrName>
                                        </p:attrNameLst>
                                      </p:cBhvr>
                                      <p:tavLst>
                                        <p:tav tm="0">
                                          <p:val>
                                            <p:strVal val="1+#ppt_w/2"/>
                                          </p:val>
                                        </p:tav>
                                        <p:tav tm="100000">
                                          <p:val>
                                            <p:strVal val="#ppt_x"/>
                                          </p:val>
                                        </p:tav>
                                      </p:tavLst>
                                    </p:anim>
                                    <p:anim calcmode="lin" valueType="num">
                                      <p:cBhvr additive="base">
                                        <p:cTn id="13" dur="400" fill="hold"/>
                                        <p:tgtEl>
                                          <p:spTgt spid="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6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12192000" cy="1551708"/>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smtClean="0">
                <a:solidFill>
                  <a:schemeClr val="bg1"/>
                </a:solidFill>
                <a:latin typeface="Times New Roman" pitchFamily="18" charset="0"/>
                <a:ea typeface="Calibri" pitchFamily="34" charset="0"/>
                <a:cs typeface="Times New Roman" pitchFamily="18" charset="0"/>
              </a:rPr>
              <a:t> </a:t>
            </a:r>
            <a:r>
              <a:rPr lang="fr-FR" sz="4000" b="1" dirty="0" smtClean="0">
                <a:solidFill>
                  <a:schemeClr val="bg1"/>
                </a:solidFill>
                <a:latin typeface="Times New Roman" pitchFamily="18" charset="0"/>
                <a:ea typeface="Calibri" pitchFamily="34" charset="0"/>
                <a:cs typeface="Times New Roman" pitchFamily="18" charset="0"/>
              </a:rPr>
              <a:t> </a:t>
            </a:r>
            <a:r>
              <a:rPr lang="ar-DZ" sz="4000" b="1" dirty="0" smtClean="0">
                <a:solidFill>
                  <a:schemeClr val="bg1"/>
                </a:solidFill>
                <a:latin typeface="Times New Roman" pitchFamily="18" charset="0"/>
                <a:ea typeface="Calibri" pitchFamily="34" charset="0"/>
                <a:cs typeface="Times New Roman" pitchFamily="18" charset="0"/>
              </a:rPr>
              <a:t> القانون العضوي لقوانين المالية</a:t>
            </a:r>
            <a:r>
              <a:rPr lang="fr-FR" sz="4000" b="1" dirty="0" smtClean="0">
                <a:solidFill>
                  <a:schemeClr val="bg1"/>
                </a:solidFill>
                <a:latin typeface="Times New Roman" pitchFamily="18" charset="0"/>
                <a:ea typeface="Calibri" pitchFamily="34" charset="0"/>
                <a:cs typeface="Times New Roman" pitchFamily="18" charset="0"/>
              </a:rPr>
              <a:t>(LOLF</a:t>
            </a:r>
            <a:r>
              <a:rPr lang="ar-DZ" sz="4000" b="1" dirty="0" smtClean="0">
                <a:solidFill>
                  <a:schemeClr val="bg1"/>
                </a:solidFill>
                <a:latin typeface="Times New Roman" pitchFamily="18" charset="0"/>
                <a:ea typeface="Calibri" pitchFamily="34" charset="0"/>
                <a:cs typeface="Times New Roman" pitchFamily="18" charset="0"/>
              </a:rPr>
              <a:t>  ( </a:t>
            </a:r>
          </a:p>
          <a:p>
            <a:pPr algn="ctr"/>
            <a:r>
              <a:rPr lang="ar-DZ" sz="4000" b="1" dirty="0" smtClean="0">
                <a:solidFill>
                  <a:schemeClr val="bg1"/>
                </a:solidFill>
                <a:latin typeface="Times New Roman" pitchFamily="18" charset="0"/>
                <a:ea typeface="Calibri" pitchFamily="34" charset="0"/>
                <a:cs typeface="Times New Roman" pitchFamily="18" charset="0"/>
              </a:rPr>
              <a:t>وتكييف مهام المفتشين</a:t>
            </a:r>
            <a:endParaRPr lang="fr-FR" sz="4000" dirty="0">
              <a:solidFill>
                <a:schemeClr val="bg1"/>
              </a:solidFill>
              <a:latin typeface="Georgia" pitchFamily="18" charset="0"/>
            </a:endParaRPr>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42" name="Rectangle 41"/>
          <p:cNvSpPr/>
          <p:nvPr/>
        </p:nvSpPr>
        <p:spPr>
          <a:xfrm>
            <a:off x="9531929" y="2440769"/>
            <a:ext cx="1565564" cy="707886"/>
          </a:xfrm>
          <a:prstGeom prst="rect">
            <a:avLst/>
          </a:prstGeom>
        </p:spPr>
        <p:txBody>
          <a:bodyPr wrap="square">
            <a:spAutoFit/>
          </a:bodyPr>
          <a:lstStyle/>
          <a:p>
            <a:r>
              <a:rPr lang="ar-DZ" sz="4000" b="1" dirty="0" smtClean="0">
                <a:solidFill>
                  <a:schemeClr val="bg1"/>
                </a:solidFill>
                <a:latin typeface="Georgia" pitchFamily="18" charset="0"/>
              </a:rPr>
              <a:t>النزاهة</a:t>
            </a:r>
            <a:endParaRPr lang="fr-FR" sz="4000" dirty="0" smtClean="0">
              <a:solidFill>
                <a:schemeClr val="bg1"/>
              </a:solidFill>
              <a:latin typeface="Georgia" pitchFamily="18" charset="0"/>
            </a:endParaRPr>
          </a:p>
        </p:txBody>
      </p:sp>
      <p:sp>
        <p:nvSpPr>
          <p:cNvPr id="43" name="ZoneTexte 42"/>
          <p:cNvSpPr txBox="1"/>
          <p:nvPr/>
        </p:nvSpPr>
        <p:spPr>
          <a:xfrm>
            <a:off x="1149927" y="2355273"/>
            <a:ext cx="2216728" cy="707886"/>
          </a:xfrm>
          <a:prstGeom prst="rect">
            <a:avLst/>
          </a:prstGeom>
          <a:noFill/>
        </p:spPr>
        <p:txBody>
          <a:bodyPr wrap="square" rtlCol="0">
            <a:spAutoFit/>
          </a:bodyPr>
          <a:lstStyle/>
          <a:p>
            <a:pPr algn="r" rtl="1"/>
            <a:r>
              <a:rPr lang="ar-DZ" sz="4000" dirty="0" smtClean="0">
                <a:solidFill>
                  <a:schemeClr val="bg1"/>
                </a:solidFill>
                <a:latin typeface="Georgia" pitchFamily="18" charset="0"/>
              </a:rPr>
              <a:t>الموضوعية</a:t>
            </a:r>
            <a:endParaRPr lang="fr-FR" sz="4000" dirty="0">
              <a:solidFill>
                <a:schemeClr val="bg1"/>
              </a:solidFill>
              <a:latin typeface="Georgia" pitchFamily="18" charset="0"/>
            </a:endParaRPr>
          </a:p>
        </p:txBody>
      </p:sp>
      <p:sp>
        <p:nvSpPr>
          <p:cNvPr id="44" name="Rectangle 43"/>
          <p:cNvSpPr/>
          <p:nvPr/>
        </p:nvSpPr>
        <p:spPr>
          <a:xfrm>
            <a:off x="9696189" y="4920734"/>
            <a:ext cx="1444626" cy="707886"/>
          </a:xfrm>
          <a:prstGeom prst="rect">
            <a:avLst/>
          </a:prstGeom>
        </p:spPr>
        <p:txBody>
          <a:bodyPr wrap="none">
            <a:spAutoFit/>
          </a:bodyPr>
          <a:lstStyle/>
          <a:p>
            <a:r>
              <a:rPr lang="ar-DZ" sz="4000" b="1" dirty="0" smtClean="0">
                <a:solidFill>
                  <a:schemeClr val="bg1"/>
                </a:solidFill>
                <a:latin typeface="Georgia" pitchFamily="18" charset="0"/>
              </a:rPr>
              <a:t>السرية</a:t>
            </a:r>
            <a:r>
              <a:rPr lang="ar-DZ" sz="4000" dirty="0" smtClean="0">
                <a:solidFill>
                  <a:schemeClr val="bg1"/>
                </a:solidFill>
                <a:latin typeface="Georgia" pitchFamily="18" charset="0"/>
              </a:rPr>
              <a:t> </a:t>
            </a:r>
            <a:endParaRPr lang="fr-FR" sz="4000" dirty="0">
              <a:solidFill>
                <a:schemeClr val="bg1"/>
              </a:solidFill>
              <a:latin typeface="Georgia" pitchFamily="18" charset="0"/>
            </a:endParaRPr>
          </a:p>
        </p:txBody>
      </p:sp>
      <p:sp>
        <p:nvSpPr>
          <p:cNvPr id="45" name="Rectangle 44"/>
          <p:cNvSpPr/>
          <p:nvPr/>
        </p:nvSpPr>
        <p:spPr>
          <a:xfrm>
            <a:off x="1729025" y="5003862"/>
            <a:ext cx="1367682" cy="707886"/>
          </a:xfrm>
          <a:prstGeom prst="rect">
            <a:avLst/>
          </a:prstGeom>
        </p:spPr>
        <p:txBody>
          <a:bodyPr wrap="none">
            <a:spAutoFit/>
          </a:bodyPr>
          <a:lstStyle/>
          <a:p>
            <a:r>
              <a:rPr lang="ar-DZ" sz="4000" b="1" dirty="0" smtClean="0">
                <a:solidFill>
                  <a:schemeClr val="bg1"/>
                </a:solidFill>
                <a:latin typeface="Georgia" pitchFamily="18" charset="0"/>
              </a:rPr>
              <a:t>الكفاءة</a:t>
            </a:r>
            <a:r>
              <a:rPr lang="ar-DZ" b="1" dirty="0" smtClean="0"/>
              <a:t> </a:t>
            </a:r>
            <a:endParaRPr lang="fr-FR" dirty="0"/>
          </a:p>
        </p:txBody>
      </p:sp>
      <p:sp>
        <p:nvSpPr>
          <p:cNvPr id="7169" name="Rectangle 1"/>
          <p:cNvSpPr>
            <a:spLocks noChangeArrowheads="1"/>
          </p:cNvSpPr>
          <p:nvPr/>
        </p:nvSpPr>
        <p:spPr bwMode="auto">
          <a:xfrm>
            <a:off x="498763" y="2036620"/>
            <a:ext cx="1137458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600" b="1"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القانون</a:t>
            </a:r>
            <a:r>
              <a:rPr kumimoji="0" lang="ar-DZ" sz="3600" b="1" i="0"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DZ" sz="3600" b="1"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العضوي لقوانين المالية  (</a:t>
            </a:r>
            <a:r>
              <a:rPr kumimoji="0" lang="fr-FR" sz="3600" b="1"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a:t>
            </a:r>
            <a:r>
              <a:rPr kumimoji="0" lang="fr-FR" sz="3600" b="1" i="0"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sz="3600" b="1"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LOLF</a:t>
            </a:r>
            <a:r>
              <a:rPr kumimoji="0" lang="ar-DZ" sz="3600" b="1"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ar-DZ" sz="3600" b="0" i="0" strike="noStrike" cap="none" normalizeH="0" baseline="0" dirty="0" smtClean="0">
              <a:ln>
                <a:noFill/>
              </a:ln>
              <a:solidFill>
                <a:schemeClr val="tx1"/>
              </a:solidFill>
              <a:effectLst/>
              <a:latin typeface="Arial" pitchFamily="34" charset="0"/>
              <a:cs typeface="Arial" pitchFamily="34" charset="0"/>
            </a:endParaRPr>
          </a:p>
        </p:txBody>
      </p:sp>
      <p:sp>
        <p:nvSpPr>
          <p:cNvPr id="36" name="Rectangle 35"/>
          <p:cNvSpPr/>
          <p:nvPr/>
        </p:nvSpPr>
        <p:spPr>
          <a:xfrm>
            <a:off x="841828" y="2808905"/>
            <a:ext cx="10863619" cy="1754326"/>
          </a:xfrm>
          <a:prstGeom prst="rect">
            <a:avLst/>
          </a:prstGeom>
        </p:spPr>
        <p:txBody>
          <a:bodyPr wrap="square">
            <a:spAutoFit/>
          </a:bodyPr>
          <a:lstStyle/>
          <a:p>
            <a:pPr algn="r" rtl="1"/>
            <a:r>
              <a:rPr lang="ar-DZ" sz="3600" dirty="0" smtClean="0">
                <a:latin typeface="Georgia" pitchFamily="18" charset="0"/>
              </a:rPr>
              <a:t>الانتقال من أسلوب الميزانية التقليدية التي </a:t>
            </a:r>
            <a:r>
              <a:rPr lang="ar-DZ" sz="3600" dirty="0" smtClean="0"/>
              <a:t>تعتمد على الوسائل </a:t>
            </a:r>
            <a:r>
              <a:rPr lang="ar-DZ" sz="3600" dirty="0" smtClean="0">
                <a:latin typeface="Georgia" pitchFamily="18" charset="0"/>
              </a:rPr>
              <a:t>إلى أسلوب ميزانية البرامج المعتمدة على  الأهداف </a:t>
            </a:r>
            <a:r>
              <a:rPr lang="ar-DZ" sz="3600" dirty="0" err="1" smtClean="0">
                <a:latin typeface="Georgia" pitchFamily="18" charset="0"/>
              </a:rPr>
              <a:t>و</a:t>
            </a:r>
            <a:r>
              <a:rPr lang="ar-DZ" sz="3600" dirty="0" smtClean="0">
                <a:latin typeface="Georgia" pitchFamily="18" charset="0"/>
              </a:rPr>
              <a:t> النتائج </a:t>
            </a:r>
            <a:r>
              <a:rPr lang="ar-DZ" sz="3600" dirty="0" err="1" smtClean="0">
                <a:latin typeface="Georgia" pitchFamily="18" charset="0"/>
              </a:rPr>
              <a:t>و</a:t>
            </a:r>
            <a:r>
              <a:rPr lang="ar-DZ" sz="3600" dirty="0" smtClean="0">
                <a:latin typeface="Georgia" pitchFamily="18" charset="0"/>
              </a:rPr>
              <a:t> </a:t>
            </a:r>
            <a:r>
              <a:rPr lang="ar-DZ" sz="3600" dirty="0" smtClean="0"/>
              <a:t>إدراج </a:t>
            </a:r>
            <a:r>
              <a:rPr lang="ar-DZ" sz="3600" dirty="0" smtClean="0"/>
              <a:t>مؤشرات الأداء التي تسمح </a:t>
            </a:r>
            <a:r>
              <a:rPr lang="ar-DZ" sz="3600" dirty="0" smtClean="0"/>
              <a:t>بتقييم </a:t>
            </a:r>
            <a:r>
              <a:rPr lang="ar-DZ" sz="3600" dirty="0" err="1" smtClean="0"/>
              <a:t>و</a:t>
            </a:r>
            <a:r>
              <a:rPr lang="ar-DZ" sz="3600" dirty="0" smtClean="0"/>
              <a:t> تقويم النشاط العمومي</a:t>
            </a:r>
            <a:endParaRPr lang="fr-FR" sz="3600" dirty="0">
              <a:latin typeface="Georgia" pitchFamily="18" charset="0"/>
            </a:endParaRPr>
          </a:p>
        </p:txBody>
      </p:sp>
    </p:spTree>
    <p:extLst>
      <p:ext uri="{BB962C8B-B14F-4D97-AF65-F5344CB8AC3E}">
        <p14:creationId xmlns="" xmlns:p14="http://schemas.microsoft.com/office/powerpoint/2010/main" val="514186511"/>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smtClean="0">
                <a:latin typeface="Georgia" pitchFamily="18" charset="0"/>
              </a:rPr>
              <a:t>دور المفتشين في تحسين الأداء </a:t>
            </a:r>
            <a:r>
              <a:rPr lang="fr-FR" sz="900" dirty="0" smtClean="0">
                <a:solidFill>
                  <a:schemeClr val="tx1"/>
                </a:solidFill>
                <a:ea typeface="Times New Roman" pitchFamily="18" charset="0"/>
                <a:cs typeface="Arial" pitchFamily="34" charset="0"/>
              </a:rPr>
              <a:t> </a:t>
            </a:r>
            <a:endParaRPr lang="fr-FR" dirty="0"/>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7" name="Rectangle 6"/>
          <p:cNvSpPr/>
          <p:nvPr/>
        </p:nvSpPr>
        <p:spPr>
          <a:xfrm>
            <a:off x="634185" y="4408116"/>
            <a:ext cx="5445722" cy="707886"/>
          </a:xfrm>
          <a:prstGeom prst="rect">
            <a:avLst/>
          </a:prstGeom>
          <a:gradFill flip="none"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path path="circle">
              <a:fillToRect l="50000" t="50000" r="50000" b="50000"/>
            </a:path>
            <a:tileRect/>
          </a:gradFill>
          <a:effectLst>
            <a:outerShdw blurRad="50800" dist="38100" dir="5400000" algn="t"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wrap="none">
            <a:spAutoFit/>
          </a:bodyPr>
          <a:lstStyle/>
          <a:p>
            <a:pPr lvl="0" algn="r" eaLnBrk="0" fontAlgn="base" hangingPunct="0">
              <a:spcBef>
                <a:spcPct val="0"/>
              </a:spcBef>
              <a:spcAft>
                <a:spcPct val="0"/>
              </a:spcAft>
            </a:pPr>
            <a:r>
              <a:rPr lang="ar-DZ" sz="4000" dirty="0" smtClean="0">
                <a:latin typeface="Times New Roman" pitchFamily="18" charset="0"/>
                <a:ea typeface="Calibri" pitchFamily="34" charset="0"/>
                <a:cs typeface="Times New Roman" pitchFamily="18" charset="0"/>
              </a:rPr>
              <a:t> التفتيش/المراقبة/ التدقيق /التقييم</a:t>
            </a:r>
            <a:r>
              <a:rPr lang="fr-FR" dirty="0" smtClean="0">
                <a:latin typeface="Times New Roman" pitchFamily="18" charset="0"/>
                <a:ea typeface="Calibri" pitchFamily="34" charset="0"/>
                <a:cs typeface="Times New Roman" pitchFamily="18" charset="0"/>
              </a:rPr>
              <a:t>  </a:t>
            </a:r>
            <a:endParaRPr lang="en-US" dirty="0" smtClean="0">
              <a:latin typeface="Arial" pitchFamily="34" charset="0"/>
              <a:cs typeface="Arial" pitchFamily="34" charset="0"/>
            </a:endParaRPr>
          </a:p>
        </p:txBody>
      </p:sp>
      <p:sp>
        <p:nvSpPr>
          <p:cNvPr id="9" name="ZoneTexte 8"/>
          <p:cNvSpPr txBox="1"/>
          <p:nvPr/>
        </p:nvSpPr>
        <p:spPr>
          <a:xfrm>
            <a:off x="4585853" y="2133600"/>
            <a:ext cx="3283528" cy="769441"/>
          </a:xfrm>
          <a:prstGeom prst="rect">
            <a:avLst/>
          </a:prstGeom>
          <a:ln w="76200"/>
          <a:effectLst>
            <a:outerShdw blurRad="50800" dist="38100" dir="18900000" algn="b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sz="4400" dirty="0" smtClean="0">
                <a:latin typeface="Georgia" pitchFamily="18" charset="0"/>
              </a:rPr>
              <a:t>دور المفتش</a:t>
            </a:r>
            <a:endParaRPr lang="fr-FR" sz="4400" dirty="0">
              <a:latin typeface="Georgia" pitchFamily="18" charset="0"/>
            </a:endParaRPr>
          </a:p>
        </p:txBody>
      </p:sp>
      <p:sp>
        <p:nvSpPr>
          <p:cNvPr id="11" name="Flèche vers le bas 10"/>
          <p:cNvSpPr/>
          <p:nvPr/>
        </p:nvSpPr>
        <p:spPr>
          <a:xfrm rot="2784019">
            <a:off x="3920837" y="3325090"/>
            <a:ext cx="831273" cy="581891"/>
          </a:xfrm>
          <a:prstGeom prst="downArrow">
            <a:avLst/>
          </a:prstGeom>
          <a:ln w="38100"/>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12" name="Flèche vers le bas 11"/>
          <p:cNvSpPr/>
          <p:nvPr/>
        </p:nvSpPr>
        <p:spPr>
          <a:xfrm rot="18733538">
            <a:off x="7703127" y="3255815"/>
            <a:ext cx="831273" cy="581891"/>
          </a:xfrm>
          <a:prstGeom prst="downArrow">
            <a:avLst/>
          </a:prstGeom>
          <a:ln w="38100"/>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13" name="Rectangle 12"/>
          <p:cNvSpPr/>
          <p:nvPr/>
        </p:nvSpPr>
        <p:spPr>
          <a:xfrm>
            <a:off x="6733309" y="4435826"/>
            <a:ext cx="4680598" cy="707886"/>
          </a:xfrm>
          <a:prstGeom prst="rect">
            <a:avLst/>
          </a:prstGeom>
          <a:gradFill flip="none"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path path="circle">
              <a:fillToRect l="50000" t="50000" r="50000" b="50000"/>
            </a:path>
            <a:tileRect/>
          </a:gradFill>
          <a:effectLst>
            <a:outerShdw blurRad="50800" dist="38100" dir="5400000" algn="t"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wrap="square">
            <a:spAutoFit/>
          </a:bodyPr>
          <a:lstStyle/>
          <a:p>
            <a:pPr lvl="0" algn="ctr" eaLnBrk="0" fontAlgn="base" hangingPunct="0">
              <a:spcBef>
                <a:spcPct val="0"/>
              </a:spcBef>
              <a:spcAft>
                <a:spcPct val="0"/>
              </a:spcAft>
            </a:pPr>
            <a:r>
              <a:rPr lang="ar-DZ" sz="4000" dirty="0" smtClean="0">
                <a:latin typeface="Times New Roman" pitchFamily="18" charset="0"/>
                <a:ea typeface="Calibri" pitchFamily="34" charset="0"/>
                <a:cs typeface="Times New Roman" pitchFamily="18" charset="0"/>
              </a:rPr>
              <a:t> </a:t>
            </a:r>
            <a:r>
              <a:rPr lang="fr-FR" dirty="0" smtClean="0">
                <a:latin typeface="Times New Roman" pitchFamily="18" charset="0"/>
                <a:ea typeface="Calibri" pitchFamily="34" charset="0"/>
                <a:cs typeface="Times New Roman" pitchFamily="18" charset="0"/>
              </a:rPr>
              <a:t>  </a:t>
            </a:r>
            <a:r>
              <a:rPr lang="ar-DZ" sz="4000" dirty="0" err="1" smtClean="0">
                <a:latin typeface="Times New Roman" pitchFamily="18" charset="0"/>
                <a:ea typeface="Calibri" pitchFamily="34" charset="0"/>
                <a:cs typeface="Times New Roman" pitchFamily="18" charset="0"/>
              </a:rPr>
              <a:t>بيداغوجي</a:t>
            </a:r>
            <a:endParaRPr lang="en-US" sz="4000" dirty="0" smtClean="0">
              <a:latin typeface="Arial" pitchFamily="34" charset="0"/>
              <a:cs typeface="Arial" pitchFamily="34" charset="0"/>
            </a:endParaRPr>
          </a:p>
        </p:txBody>
      </p:sp>
    </p:spTree>
    <p:extLst>
      <p:ext uri="{BB962C8B-B14F-4D97-AF65-F5344CB8AC3E}">
        <p14:creationId xmlns="" xmlns:p14="http://schemas.microsoft.com/office/powerpoint/2010/main" val="514186511"/>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up)">
                                      <p:cBhvr>
                                        <p:cTn id="13" dur="500"/>
                                        <p:tgtEl>
                                          <p:spTgt spid="12"/>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up)">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2" grpId="0" animBg="1"/>
      <p:bldP spid="1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4" name="Rectangle 3"/>
          <p:cNvSpPr/>
          <p:nvPr/>
        </p:nvSpPr>
        <p:spPr>
          <a:xfrm>
            <a:off x="2459310" y="362588"/>
            <a:ext cx="7152919" cy="1200329"/>
          </a:xfrm>
          <a:prstGeom prst="rect">
            <a:avLst/>
          </a:prstGeom>
        </p:spPr>
        <p:txBody>
          <a:bodyPr wrap="none">
            <a:spAutoFit/>
          </a:bodyPr>
          <a:lstStyle/>
          <a:p>
            <a:pPr algn="ctr"/>
            <a:r>
              <a:rPr lang="ar-SA" sz="3600" b="1" dirty="0" smtClean="0">
                <a:latin typeface="Georgia" pitchFamily="18" charset="0"/>
              </a:rPr>
              <a:t>الجمهـورية الجزائـرية الديمـقراطــية الشعــبيــة</a:t>
            </a:r>
            <a:endParaRPr lang="ar-DZ" sz="3600" b="1" dirty="0" smtClean="0">
              <a:latin typeface="Georgia" pitchFamily="18" charset="0"/>
            </a:endParaRPr>
          </a:p>
          <a:p>
            <a:pPr algn="ctr"/>
            <a:r>
              <a:rPr lang="ar-DZ" sz="3600" b="1" dirty="0" smtClean="0">
                <a:latin typeface="Georgia" pitchFamily="18" charset="0"/>
              </a:rPr>
              <a:t>وزارة الشباب </a:t>
            </a:r>
            <a:r>
              <a:rPr lang="ar-DZ" sz="3600" b="1" dirty="0" err="1" smtClean="0">
                <a:latin typeface="Georgia" pitchFamily="18" charset="0"/>
              </a:rPr>
              <a:t>و</a:t>
            </a:r>
            <a:r>
              <a:rPr lang="ar-DZ" sz="3600" b="1" dirty="0" smtClean="0">
                <a:latin typeface="Georgia" pitchFamily="18" charset="0"/>
              </a:rPr>
              <a:t> الرياضة</a:t>
            </a:r>
            <a:endParaRPr lang="fr-FR" sz="3600" b="1" dirty="0" smtClean="0">
              <a:latin typeface="Georgia" pitchFamily="18" charset="0"/>
            </a:endParaRPr>
          </a:p>
        </p:txBody>
      </p:sp>
      <p:sp>
        <p:nvSpPr>
          <p:cNvPr id="7" name="Rectangle 6"/>
          <p:cNvSpPr/>
          <p:nvPr>
            <p:custDataLst>
              <p:tags r:id="rId1"/>
            </p:custDataLst>
          </p:nvPr>
        </p:nvSpPr>
        <p:spPr>
          <a:xfrm>
            <a:off x="0" y="3349815"/>
            <a:ext cx="12192000" cy="250764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400" b="1" dirty="0" smtClean="0">
                <a:latin typeface="Georgia" pitchFamily="18" charset="0"/>
              </a:rPr>
              <a:t>                   أداء القطاع : دور المفتشين في تحسين الأداء  </a:t>
            </a:r>
            <a:r>
              <a:rPr lang="ar-DZ" sz="4400" dirty="0" smtClean="0"/>
              <a:t>  </a:t>
            </a:r>
            <a:endParaRPr lang="fr-FR" sz="4400" dirty="0"/>
          </a:p>
        </p:txBody>
      </p:sp>
      <p:pic>
        <p:nvPicPr>
          <p:cNvPr id="1026" name="Picture 2"/>
          <p:cNvPicPr>
            <a:picLocks noChangeAspect="1" noChangeArrowheads="1"/>
          </p:cNvPicPr>
          <p:nvPr/>
        </p:nvPicPr>
        <p:blipFill>
          <a:blip r:embed="rId3"/>
          <a:srcRect/>
          <a:stretch>
            <a:fillRect/>
          </a:stretch>
        </p:blipFill>
        <p:spPr bwMode="auto">
          <a:xfrm>
            <a:off x="9023638" y="3283527"/>
            <a:ext cx="2932833" cy="2521528"/>
          </a:xfrm>
          <a:prstGeom prst="rect">
            <a:avLst/>
          </a:prstGeom>
          <a:ln w="127000" cap="sq">
            <a:solidFill>
              <a:schemeClr val="accent5">
                <a:lumMod val="50000"/>
              </a:schemeClr>
            </a:solidFill>
            <a:miter lim="800000"/>
          </a:ln>
          <a:effectLst>
            <a:outerShdw blurRad="57150" dist="50800" dir="2700000" algn="tl" rotWithShape="0">
              <a:srgbClr val="000000">
                <a:alpha val="40000"/>
              </a:srgbClr>
            </a:outerShdw>
          </a:effectLst>
        </p:spPr>
      </p:pic>
      <p:sp>
        <p:nvSpPr>
          <p:cNvPr id="8" name="Rectangle 7"/>
          <p:cNvSpPr/>
          <p:nvPr/>
        </p:nvSpPr>
        <p:spPr>
          <a:xfrm>
            <a:off x="2133600" y="2149825"/>
            <a:ext cx="8199524" cy="646331"/>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rtl="1"/>
            <a:r>
              <a:rPr lang="ar-DZ" sz="3600" b="1" cap="all" dirty="0" smtClean="0">
                <a:ln w="0">
                  <a:solidFill>
                    <a:srgbClr val="002060"/>
                  </a:solidFill>
                </a:ln>
                <a:solidFill>
                  <a:srgbClr val="002060"/>
                </a:solidFill>
                <a:effectLst>
                  <a:reflection blurRad="6350" stA="55000" endA="300" endPos="45500" dir="5400000" sy="-100000" algn="bl" rotWithShape="0"/>
                </a:effectLst>
              </a:rPr>
              <a:t>ال</a:t>
            </a:r>
            <a:r>
              <a:rPr lang="ar-DZ" sz="3600" b="1" cap="all" dirty="0" smtClean="0">
                <a:ln w="0">
                  <a:solidFill>
                    <a:srgbClr val="002060"/>
                  </a:solidFill>
                </a:ln>
                <a:solidFill>
                  <a:srgbClr val="002060"/>
                </a:solidFill>
                <a:effectLst>
                  <a:reflection blurRad="6350" stA="55000" endA="300" endPos="45500" dir="5400000" sy="-100000" algn="bl" rotWithShape="0"/>
                </a:effectLst>
              </a:rPr>
              <a:t>ملتقى الوطني  لمفتشي </a:t>
            </a:r>
            <a:r>
              <a:rPr lang="ar-DZ" sz="3600" b="1" cap="all" dirty="0" smtClean="0">
                <a:ln w="0">
                  <a:solidFill>
                    <a:srgbClr val="002060"/>
                  </a:solidFill>
                </a:ln>
                <a:solidFill>
                  <a:srgbClr val="002060"/>
                </a:solidFill>
                <a:effectLst>
                  <a:reflection blurRad="6350" stA="55000" endA="300" endPos="45500" dir="5400000" sy="-100000" algn="bl" rotWithShape="0"/>
                </a:effectLst>
              </a:rPr>
              <a:t>الشباب </a:t>
            </a:r>
            <a:r>
              <a:rPr lang="ar-DZ" sz="3600" b="1" cap="all" dirty="0" err="1" smtClean="0">
                <a:ln w="0">
                  <a:solidFill>
                    <a:srgbClr val="002060"/>
                  </a:solidFill>
                </a:ln>
                <a:solidFill>
                  <a:srgbClr val="002060"/>
                </a:solidFill>
                <a:effectLst>
                  <a:reflection blurRad="6350" stA="55000" endA="300" endPos="45500" dir="5400000" sy="-100000" algn="bl" rotWithShape="0"/>
                </a:effectLst>
              </a:rPr>
              <a:t>و</a:t>
            </a:r>
            <a:r>
              <a:rPr lang="ar-DZ" sz="3600" b="1" cap="all" dirty="0" smtClean="0">
                <a:ln w="0">
                  <a:solidFill>
                    <a:srgbClr val="002060"/>
                  </a:solidFill>
                </a:ln>
                <a:solidFill>
                  <a:srgbClr val="002060"/>
                </a:solidFill>
                <a:effectLst>
                  <a:reflection blurRad="6350" stA="55000" endA="300" endPos="45500" dir="5400000" sy="-100000" algn="bl" rotWithShape="0"/>
                </a:effectLst>
              </a:rPr>
              <a:t> الرياضة </a:t>
            </a:r>
            <a:endParaRPr lang="fr-FR" sz="3600" b="1" cap="all" dirty="0">
              <a:ln w="0">
                <a:solidFill>
                  <a:srgbClr val="002060"/>
                </a:solidFill>
              </a:ln>
              <a:solidFill>
                <a:srgbClr val="002060"/>
              </a:solidFill>
              <a:effectLst>
                <a:reflection blurRad="6350" stA="55000" endA="300" endPos="45500" dir="5400000" sy="-100000" algn="bl" rotWithShape="0"/>
              </a:effectLst>
            </a:endParaRPr>
          </a:p>
        </p:txBody>
      </p:sp>
      <p:sp>
        <p:nvSpPr>
          <p:cNvPr id="9" name="Rectangle 8"/>
          <p:cNvSpPr/>
          <p:nvPr/>
        </p:nvSpPr>
        <p:spPr>
          <a:xfrm>
            <a:off x="193964" y="6153789"/>
            <a:ext cx="4655128" cy="461665"/>
          </a:xfrm>
          <a:prstGeom prst="rect">
            <a:avLst/>
          </a:prstGeom>
        </p:spPr>
        <p:txBody>
          <a:bodyPr wrap="square">
            <a:spAutoFit/>
          </a:bodyPr>
          <a:lstStyle/>
          <a:p>
            <a:pPr algn="r" rtl="1"/>
            <a:r>
              <a:rPr lang="ar-DZ" sz="2400" b="1" cap="all" dirty="0" err="1" smtClean="0">
                <a:ln w="0">
                  <a:solidFill>
                    <a:srgbClr val="002060"/>
                  </a:solidFill>
                </a:ln>
                <a:solidFill>
                  <a:srgbClr val="002060"/>
                </a:solidFill>
                <a:effectLst>
                  <a:reflection blurRad="6350" stA="55000" endA="300" endPos="45500" dir="5400000" sy="-100000" algn="bl" rotWithShape="0"/>
                </a:effectLst>
              </a:rPr>
              <a:t>بومرداس</a:t>
            </a:r>
            <a:r>
              <a:rPr lang="ar-DZ" sz="2400" b="1" cap="all" dirty="0" smtClean="0">
                <a:ln w="0">
                  <a:solidFill>
                    <a:srgbClr val="002060"/>
                  </a:solidFill>
                </a:ln>
                <a:solidFill>
                  <a:srgbClr val="002060"/>
                </a:solidFill>
                <a:effectLst>
                  <a:reflection blurRad="6350" stA="55000" endA="300" endPos="45500" dir="5400000" sy="-100000" algn="bl" rotWithShape="0"/>
                </a:effectLst>
              </a:rPr>
              <a:t> في </a:t>
            </a:r>
            <a:r>
              <a:rPr lang="ar-DZ" sz="2400" b="1" cap="all" dirty="0" smtClean="0">
                <a:ln w="0">
                  <a:solidFill>
                    <a:srgbClr val="002060"/>
                  </a:solidFill>
                </a:ln>
                <a:solidFill>
                  <a:srgbClr val="002060"/>
                </a:solidFill>
                <a:effectLst>
                  <a:reflection blurRad="6350" stA="55000" endA="300" endPos="45500" dir="5400000" sy="-100000" algn="bl" rotWithShape="0"/>
                </a:effectLst>
              </a:rPr>
              <a:t>19 </a:t>
            </a:r>
            <a:r>
              <a:rPr lang="ar-DZ" sz="2400" b="1" cap="all" dirty="0" err="1" smtClean="0">
                <a:ln w="0">
                  <a:solidFill>
                    <a:srgbClr val="002060"/>
                  </a:solidFill>
                </a:ln>
                <a:solidFill>
                  <a:srgbClr val="002060"/>
                </a:solidFill>
                <a:effectLst>
                  <a:reflection blurRad="6350" stA="55000" endA="300" endPos="45500" dir="5400000" sy="-100000" algn="bl" rotWithShape="0"/>
                </a:effectLst>
              </a:rPr>
              <a:t>و</a:t>
            </a:r>
            <a:r>
              <a:rPr lang="fr-FR" sz="2400" b="1" cap="all" dirty="0" smtClean="0">
                <a:ln w="0">
                  <a:solidFill>
                    <a:srgbClr val="002060"/>
                  </a:solidFill>
                </a:ln>
                <a:solidFill>
                  <a:srgbClr val="002060"/>
                </a:solidFill>
                <a:effectLst>
                  <a:reflection blurRad="6350" stA="55000" endA="300" endPos="45500" dir="5400000" sy="-100000" algn="bl" rotWithShape="0"/>
                </a:effectLst>
              </a:rPr>
              <a:t> </a:t>
            </a:r>
            <a:r>
              <a:rPr lang="ar-DZ" sz="2400" b="1" cap="all" dirty="0" smtClean="0">
                <a:ln w="0">
                  <a:solidFill>
                    <a:srgbClr val="002060"/>
                  </a:solidFill>
                </a:ln>
                <a:solidFill>
                  <a:srgbClr val="002060"/>
                </a:solidFill>
                <a:effectLst>
                  <a:reflection blurRad="6350" stA="55000" endA="300" endPos="45500" dir="5400000" sy="-100000" algn="bl" rotWithShape="0"/>
                </a:effectLst>
              </a:rPr>
              <a:t>20 نوفمبر </a:t>
            </a:r>
            <a:r>
              <a:rPr lang="ar-DZ" b="1" cap="all" dirty="0" smtClean="0">
                <a:ln w="0">
                  <a:solidFill>
                    <a:srgbClr val="002060"/>
                  </a:solidFill>
                </a:ln>
                <a:solidFill>
                  <a:srgbClr val="002060"/>
                </a:solidFill>
                <a:effectLst>
                  <a:reflection blurRad="6350" stA="55000" endA="300" endPos="45500" dir="5400000" sy="-100000" algn="bl" rotWithShape="0"/>
                </a:effectLst>
              </a:rPr>
              <a:t>2022</a:t>
            </a:r>
            <a:endParaRPr lang="fr-FR" dirty="0"/>
          </a:p>
        </p:txBody>
      </p:sp>
    </p:spTree>
    <p:extLst>
      <p:ext uri="{BB962C8B-B14F-4D97-AF65-F5344CB8AC3E}">
        <p14:creationId xmlns="" xmlns:p14="http://schemas.microsoft.com/office/powerpoint/2010/main" val="514186511"/>
      </p:ext>
    </p:extLst>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smtClean="0">
                <a:solidFill>
                  <a:schemeClr val="bg1">
                    <a:lumMod val="95000"/>
                  </a:schemeClr>
                </a:solidFill>
                <a:latin typeface="Georgia" pitchFamily="18" charset="0"/>
                <a:ea typeface="Times New Roman" pitchFamily="18" charset="0"/>
                <a:cs typeface="Arial" pitchFamily="34" charset="0"/>
              </a:rPr>
              <a:t>الإطار القانوني </a:t>
            </a:r>
            <a:r>
              <a:rPr lang="fr-FR" sz="900" dirty="0" smtClean="0">
                <a:solidFill>
                  <a:schemeClr val="tx1"/>
                </a:solidFill>
                <a:ea typeface="Times New Roman" pitchFamily="18" charset="0"/>
                <a:cs typeface="Arial" pitchFamily="34" charset="0"/>
              </a:rPr>
              <a:t> </a:t>
            </a:r>
            <a:endParaRPr lang="fr-FR" dirty="0"/>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7" name="Arrondir un rectangle avec un coin diagonal 6"/>
          <p:cNvSpPr/>
          <p:nvPr/>
        </p:nvSpPr>
        <p:spPr>
          <a:xfrm>
            <a:off x="789711" y="1482437"/>
            <a:ext cx="10446327" cy="4959927"/>
          </a:xfrm>
          <a:prstGeom prst="round2DiagRect">
            <a:avLst/>
          </a:prstGeom>
          <a:solidFill>
            <a:schemeClr val="bg1">
              <a:lumMod val="95000"/>
            </a:schemeClr>
          </a:solidFill>
          <a:ln w="57150">
            <a:solidFill>
              <a:srgbClr val="002060"/>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lvl="0" algn="justLow" rtl="1" fontAlgn="base">
              <a:lnSpc>
                <a:spcPct val="150000"/>
              </a:lnSpc>
              <a:spcBef>
                <a:spcPct val="0"/>
              </a:spcBef>
              <a:spcAft>
                <a:spcPct val="0"/>
              </a:spcAft>
            </a:pPr>
            <a:r>
              <a:rPr lang="ar-DZ" sz="3600" b="1" u="sng" dirty="0" smtClean="0">
                <a:solidFill>
                  <a:schemeClr val="tx1"/>
                </a:solidFill>
                <a:latin typeface="Times New Roman" pitchFamily="18" charset="0"/>
                <a:ea typeface="Calibri" pitchFamily="34" charset="0"/>
                <a:cs typeface="Times New Roman" pitchFamily="18" charset="0"/>
              </a:rPr>
              <a:t>المرسوم التنفيذي  رقم 10-07 </a:t>
            </a:r>
            <a:r>
              <a:rPr lang="ar-DZ" sz="3600" dirty="0" smtClean="0">
                <a:solidFill>
                  <a:schemeClr val="tx1"/>
                </a:solidFill>
                <a:latin typeface="Times New Roman" pitchFamily="18" charset="0"/>
                <a:ea typeface="Calibri" pitchFamily="34" charset="0"/>
                <a:cs typeface="Times New Roman" pitchFamily="18" charset="0"/>
              </a:rPr>
              <a:t>مؤرخ في </a:t>
            </a:r>
            <a:r>
              <a:rPr lang="ar-DZ" sz="3600" b="1" dirty="0" smtClean="0">
                <a:solidFill>
                  <a:schemeClr val="tx1"/>
                </a:solidFill>
                <a:latin typeface="Times New Roman" pitchFamily="18" charset="0"/>
                <a:ea typeface="Calibri" pitchFamily="34" charset="0"/>
                <a:cs typeface="Times New Roman" pitchFamily="18" charset="0"/>
              </a:rPr>
              <a:t>2010/10/07</a:t>
            </a:r>
            <a:r>
              <a:rPr lang="ar-DZ" sz="3600" dirty="0" smtClean="0">
                <a:solidFill>
                  <a:schemeClr val="tx1"/>
                </a:solidFill>
                <a:latin typeface="Times New Roman" pitchFamily="18" charset="0"/>
                <a:ea typeface="Calibri" pitchFamily="34" charset="0"/>
                <a:cs typeface="Times New Roman" pitchFamily="18" charset="0"/>
              </a:rPr>
              <a:t> </a:t>
            </a:r>
            <a:r>
              <a:rPr lang="ar-DZ" sz="3600" dirty="0" smtClean="0">
                <a:solidFill>
                  <a:schemeClr val="tx1"/>
                </a:solidFill>
                <a:latin typeface="Times New Roman" pitchFamily="18" charset="0"/>
                <a:ea typeface="Calibri" pitchFamily="34" charset="0"/>
                <a:cs typeface="Times New Roman" pitchFamily="18" charset="0"/>
              </a:rPr>
              <a:t>، يتضمن القانون الأساسي الخاص بالموظفين المنتمين للأسلاك الخاصة بالإدارة المكلفة بالشباب </a:t>
            </a:r>
            <a:r>
              <a:rPr lang="ar-DZ" sz="3600" dirty="0" err="1" smtClean="0">
                <a:solidFill>
                  <a:schemeClr val="tx1"/>
                </a:solidFill>
                <a:latin typeface="Times New Roman" pitchFamily="18" charset="0"/>
                <a:ea typeface="Calibri" pitchFamily="34" charset="0"/>
                <a:cs typeface="Times New Roman" pitchFamily="18" charset="0"/>
              </a:rPr>
              <a:t>و</a:t>
            </a:r>
            <a:r>
              <a:rPr lang="ar-DZ" sz="3600" dirty="0" smtClean="0">
                <a:solidFill>
                  <a:schemeClr val="tx1"/>
                </a:solidFill>
                <a:latin typeface="Times New Roman" pitchFamily="18" charset="0"/>
                <a:ea typeface="Calibri" pitchFamily="34" charset="0"/>
                <a:cs typeface="Times New Roman" pitchFamily="18" charset="0"/>
              </a:rPr>
              <a:t> الرياضة، لاسيما الفصل الثالث الأحكام المطبقة على شعبة التفتيش، الفرع الأول سلك مفتشي الشباب </a:t>
            </a:r>
            <a:r>
              <a:rPr lang="ar-DZ" sz="3600" dirty="0" err="1" smtClean="0">
                <a:solidFill>
                  <a:schemeClr val="tx1"/>
                </a:solidFill>
                <a:latin typeface="Times New Roman" pitchFamily="18" charset="0"/>
                <a:ea typeface="Calibri" pitchFamily="34" charset="0"/>
                <a:cs typeface="Times New Roman" pitchFamily="18" charset="0"/>
              </a:rPr>
              <a:t>و</a:t>
            </a:r>
            <a:r>
              <a:rPr lang="ar-DZ" sz="3600" dirty="0" smtClean="0">
                <a:solidFill>
                  <a:schemeClr val="tx1"/>
                </a:solidFill>
                <a:latin typeface="Times New Roman" pitchFamily="18" charset="0"/>
                <a:ea typeface="Calibri" pitchFamily="34" charset="0"/>
                <a:cs typeface="Times New Roman" pitchFamily="18" charset="0"/>
              </a:rPr>
              <a:t> الرياضة   </a:t>
            </a:r>
            <a:endParaRPr lang="ar-DZ" sz="3600" dirty="0" smtClean="0">
              <a:solidFill>
                <a:schemeClr val="tx1"/>
              </a:solidFill>
              <a:latin typeface="Arial" pitchFamily="34" charset="0"/>
              <a:cs typeface="Arial" pitchFamily="34" charset="0"/>
            </a:endParaRPr>
          </a:p>
        </p:txBody>
      </p:sp>
    </p:spTree>
    <p:extLst>
      <p:ext uri="{BB962C8B-B14F-4D97-AF65-F5344CB8AC3E}">
        <p14:creationId xmlns="" xmlns:p14="http://schemas.microsoft.com/office/powerpoint/2010/main" val="514186511"/>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smtClean="0">
                <a:solidFill>
                  <a:schemeClr val="bg1">
                    <a:lumMod val="95000"/>
                  </a:schemeClr>
                </a:solidFill>
                <a:latin typeface="Georgia" pitchFamily="18" charset="0"/>
                <a:ea typeface="Times New Roman" pitchFamily="18" charset="0"/>
                <a:cs typeface="Arial" pitchFamily="34" charset="0"/>
              </a:rPr>
              <a:t>مجال تدخل مفتشي الشباب </a:t>
            </a:r>
            <a:r>
              <a:rPr lang="ar-DZ" sz="4000" b="1" dirty="0" err="1" smtClean="0">
                <a:solidFill>
                  <a:schemeClr val="bg1">
                    <a:lumMod val="95000"/>
                  </a:schemeClr>
                </a:solidFill>
                <a:latin typeface="Georgia" pitchFamily="18" charset="0"/>
                <a:ea typeface="Times New Roman" pitchFamily="18" charset="0"/>
                <a:cs typeface="Arial" pitchFamily="34" charset="0"/>
              </a:rPr>
              <a:t>و</a:t>
            </a:r>
            <a:r>
              <a:rPr lang="ar-DZ" sz="4000" b="1" dirty="0" smtClean="0">
                <a:solidFill>
                  <a:schemeClr val="bg1">
                    <a:lumMod val="95000"/>
                  </a:schemeClr>
                </a:solidFill>
                <a:latin typeface="Georgia" pitchFamily="18" charset="0"/>
                <a:ea typeface="Times New Roman" pitchFamily="18" charset="0"/>
                <a:cs typeface="Arial" pitchFamily="34" charset="0"/>
              </a:rPr>
              <a:t> الرياضة </a:t>
            </a:r>
            <a:r>
              <a:rPr lang="fr-FR" sz="900" dirty="0" smtClean="0">
                <a:solidFill>
                  <a:schemeClr val="tx1"/>
                </a:solidFill>
                <a:ea typeface="Times New Roman" pitchFamily="18" charset="0"/>
                <a:cs typeface="Arial" pitchFamily="34" charset="0"/>
              </a:rPr>
              <a:t> </a:t>
            </a:r>
            <a:endParaRPr lang="fr-FR" dirty="0"/>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graphicFrame>
        <p:nvGraphicFramePr>
          <p:cNvPr id="9" name="Diagramme 8"/>
          <p:cNvGraphicFramePr/>
          <p:nvPr/>
        </p:nvGraphicFramePr>
        <p:xfrm>
          <a:off x="1330036" y="1550939"/>
          <a:ext cx="10072255" cy="48498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51418651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1"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1">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400" b="1" dirty="0" smtClean="0">
                <a:solidFill>
                  <a:schemeClr val="bg1">
                    <a:lumMod val="95000"/>
                  </a:schemeClr>
                </a:solidFill>
                <a:latin typeface="Georgia" pitchFamily="18" charset="0"/>
                <a:ea typeface="Times New Roman" pitchFamily="18" charset="0"/>
                <a:cs typeface="Arial" pitchFamily="34" charset="0"/>
              </a:rPr>
              <a:t>أشكال التدخل </a:t>
            </a:r>
            <a:r>
              <a:rPr lang="fr-FR" sz="900" dirty="0" smtClean="0">
                <a:solidFill>
                  <a:schemeClr val="tx1"/>
                </a:solidFill>
                <a:ea typeface="Times New Roman" pitchFamily="18" charset="0"/>
                <a:cs typeface="Arial" pitchFamily="34" charset="0"/>
              </a:rPr>
              <a:t> </a:t>
            </a:r>
            <a:endParaRPr lang="fr-FR" dirty="0"/>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10" name="Rectangle à coins arrondis 9"/>
          <p:cNvSpPr/>
          <p:nvPr/>
        </p:nvSpPr>
        <p:spPr>
          <a:xfrm>
            <a:off x="3505201" y="1413186"/>
            <a:ext cx="5500254" cy="845105"/>
          </a:xfrm>
          <a:prstGeom prst="roundRect">
            <a:avLst/>
          </a:prstGeom>
          <a:effectLst>
            <a:outerShdw blurRad="50800" dist="38100" algn="l" rotWithShape="0">
              <a:prstClr val="black">
                <a:alpha val="40000"/>
              </a:prstClr>
            </a:outerShdw>
          </a:effectLst>
          <a:scene3d>
            <a:camera prst="orthographicFront"/>
            <a:lightRig rig="threePt" dir="t"/>
          </a:scene3d>
          <a:sp3d>
            <a:bevelT w="114300" prst="hardEdge"/>
          </a:sp3d>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3600" b="1" dirty="0" smtClean="0">
                <a:solidFill>
                  <a:schemeClr val="tx1"/>
                </a:solidFill>
                <a:effectLst>
                  <a:outerShdw blurRad="38100" dist="38100" dir="2700000" algn="tl">
                    <a:srgbClr val="000000">
                      <a:alpha val="43137"/>
                    </a:srgbClr>
                  </a:outerShdw>
                </a:effectLst>
                <a:latin typeface="Tw Cen MT" panose="020B0602020104020603" pitchFamily="34" charset="0"/>
              </a:rPr>
              <a:t>التفتيش </a:t>
            </a:r>
            <a:r>
              <a:rPr lang="fr-FR" sz="3600" b="1" dirty="0" smtClean="0">
                <a:solidFill>
                  <a:schemeClr val="tx1"/>
                </a:solidFill>
                <a:effectLst>
                  <a:outerShdw blurRad="38100" dist="38100" dir="2700000" algn="tl">
                    <a:srgbClr val="000000">
                      <a:alpha val="43137"/>
                    </a:srgbClr>
                  </a:outerShdw>
                </a:effectLst>
                <a:latin typeface="Tw Cen MT" panose="020B0602020104020603" pitchFamily="34" charset="0"/>
              </a:rPr>
              <a:t>(</a:t>
            </a:r>
            <a:r>
              <a:rPr lang="fr-FR" sz="3600" b="1" dirty="0" smtClean="0">
                <a:solidFill>
                  <a:schemeClr val="tx1"/>
                </a:solidFill>
                <a:effectLst>
                  <a:outerShdw blurRad="38100" dist="38100" dir="2700000" algn="tl">
                    <a:srgbClr val="000000">
                      <a:alpha val="43137"/>
                    </a:srgbClr>
                  </a:outerShdw>
                </a:effectLst>
                <a:latin typeface="Georgia" pitchFamily="18" charset="0"/>
              </a:rPr>
              <a:t>In</a:t>
            </a:r>
            <a:r>
              <a:rPr lang="fr-FR" sz="4000" b="1" dirty="0" smtClean="0">
                <a:solidFill>
                  <a:schemeClr val="tx1"/>
                </a:solidFill>
                <a:effectLst>
                  <a:outerShdw blurRad="38100" dist="38100" dir="2700000" algn="tl">
                    <a:srgbClr val="000000">
                      <a:alpha val="43137"/>
                    </a:srgbClr>
                  </a:outerShdw>
                </a:effectLst>
                <a:latin typeface="Georgia" pitchFamily="18" charset="0"/>
              </a:rPr>
              <a:t>spection</a:t>
            </a:r>
            <a:r>
              <a:rPr lang="fr-FR" sz="4000" b="1" dirty="0" smtClean="0">
                <a:solidFill>
                  <a:schemeClr val="tx1"/>
                </a:solidFill>
                <a:effectLst>
                  <a:outerShdw blurRad="38100" dist="38100" dir="2700000" algn="tl">
                    <a:srgbClr val="000000">
                      <a:alpha val="43137"/>
                    </a:srgbClr>
                  </a:outerShdw>
                </a:effectLst>
                <a:latin typeface="Tw Cen MT" panose="020B0602020104020603" pitchFamily="34" charset="0"/>
              </a:rPr>
              <a:t>)</a:t>
            </a:r>
            <a:r>
              <a:rPr lang="ar-DZ" sz="4000" b="1" dirty="0" smtClean="0">
                <a:solidFill>
                  <a:schemeClr val="tx1"/>
                </a:solidFill>
                <a:effectLst>
                  <a:outerShdw blurRad="38100" dist="38100" dir="2700000" algn="tl">
                    <a:srgbClr val="000000">
                      <a:alpha val="43137"/>
                    </a:srgbClr>
                  </a:outerShdw>
                </a:effectLst>
                <a:latin typeface="Tw Cen MT" panose="020B0602020104020603" pitchFamily="34" charset="0"/>
              </a:rPr>
              <a:t> </a:t>
            </a:r>
            <a:endParaRPr lang="fr-FR" sz="4000" b="1" dirty="0">
              <a:solidFill>
                <a:schemeClr val="tx1"/>
              </a:solidFill>
              <a:effectLst>
                <a:outerShdw blurRad="38100" dist="38100" dir="2700000" algn="tl">
                  <a:srgbClr val="000000">
                    <a:alpha val="43137"/>
                  </a:srgbClr>
                </a:outerShdw>
              </a:effectLst>
              <a:latin typeface="Tw Cen MT" panose="020B0602020104020603" pitchFamily="34" charset="0"/>
            </a:endParaRPr>
          </a:p>
        </p:txBody>
      </p:sp>
      <p:sp>
        <p:nvSpPr>
          <p:cNvPr id="23553" name="Rectangle 1"/>
          <p:cNvSpPr>
            <a:spLocks noChangeArrowheads="1"/>
          </p:cNvSpPr>
          <p:nvPr/>
        </p:nvSpPr>
        <p:spPr bwMode="auto">
          <a:xfrm>
            <a:off x="1427016" y="2701636"/>
            <a:ext cx="9864437" cy="33161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ضمان التفتيش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مراقبة المستخدمين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البيداغوجيين</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t>
            </a:r>
            <a:endParaRPr kumimoji="0" lang="fr-FR" sz="36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ضمان التفتيش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المراقبة الإدارية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المالية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التنظيم </a:t>
            </a:r>
            <a:endParaRPr kumimoji="0" lang="fr-FR" sz="36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ضمان مهام التفتيش المتعلقة بالتنظيم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السير التقني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البيداغوجي</a:t>
            </a:r>
            <a:endParaRPr kumimoji="0" lang="fr-FR" sz="36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السهر على التسيير العقلاني للوسائل  </a:t>
            </a:r>
            <a:endParaRPr kumimoji="0" lang="ar-DZ" sz="3600" b="0" i="0" u="none" strike="noStrike" cap="none" normalizeH="0" baseline="0" dirty="0" smtClean="0">
              <a:ln>
                <a:noFill/>
              </a:ln>
              <a:solidFill>
                <a:schemeClr val="tx1"/>
              </a:solidFill>
              <a:effectLst/>
              <a:latin typeface="Georgia" pitchFamily="18" charset="0"/>
              <a:cs typeface="Arial" pitchFamily="34" charset="0"/>
            </a:endParaRPr>
          </a:p>
        </p:txBody>
      </p:sp>
    </p:spTree>
    <p:extLst>
      <p:ext uri="{BB962C8B-B14F-4D97-AF65-F5344CB8AC3E}">
        <p14:creationId xmlns="" xmlns:p14="http://schemas.microsoft.com/office/powerpoint/2010/main" val="514186511"/>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3553"/>
                                        </p:tgtEl>
                                        <p:attrNameLst>
                                          <p:attrName>style.visibility</p:attrName>
                                        </p:attrNameLst>
                                      </p:cBhvr>
                                      <p:to>
                                        <p:strVal val="visible"/>
                                      </p:to>
                                    </p:set>
                                    <p:animEffect transition="in" filter="wipe(up)">
                                      <p:cBhvr>
                                        <p:cTn id="7" dur="500"/>
                                        <p:tgtEl>
                                          <p:spTgt spid="23553"/>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 calcmode="lin" valueType="num">
                                      <p:cBhvr>
                                        <p:cTn id="10" dur="500" fill="hold"/>
                                        <p:tgtEl>
                                          <p:spTgt spid="10"/>
                                        </p:tgtEl>
                                        <p:attrNameLst>
                                          <p:attrName>ppt_w</p:attrName>
                                        </p:attrNameLst>
                                      </p:cBhvr>
                                      <p:tavLst>
                                        <p:tav tm="0">
                                          <p:val>
                                            <p:fltVal val="0"/>
                                          </p:val>
                                        </p:tav>
                                        <p:tav tm="100000">
                                          <p:val>
                                            <p:strVal val="#ppt_w"/>
                                          </p:val>
                                        </p:tav>
                                      </p:tavLst>
                                    </p:anim>
                                    <p:anim calcmode="lin" valueType="num">
                                      <p:cBhvr>
                                        <p:cTn id="11" dur="500" fill="hold"/>
                                        <p:tgtEl>
                                          <p:spTgt spid="10"/>
                                        </p:tgtEl>
                                        <p:attrNameLst>
                                          <p:attrName>ppt_h</p:attrName>
                                        </p:attrNameLst>
                                      </p:cBhvr>
                                      <p:tavLst>
                                        <p:tav tm="0">
                                          <p:val>
                                            <p:fltVal val="0"/>
                                          </p:val>
                                        </p:tav>
                                        <p:tav tm="100000">
                                          <p:val>
                                            <p:strVal val="#ppt_h"/>
                                          </p:val>
                                        </p:tav>
                                      </p:tavLst>
                                    </p:anim>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35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bg1">
                    <a:lumMod val="95000"/>
                  </a:schemeClr>
                </a:solidFill>
                <a:latin typeface="Georgia" pitchFamily="18" charset="0"/>
                <a:ea typeface="Times New Roman" pitchFamily="18" charset="0"/>
                <a:cs typeface="Arial" pitchFamily="34" charset="0"/>
              </a:rPr>
              <a:t> </a:t>
            </a:r>
            <a:r>
              <a:rPr lang="ar-DZ" sz="4000" b="1" dirty="0" smtClean="0">
                <a:solidFill>
                  <a:schemeClr val="bg1">
                    <a:lumMod val="95000"/>
                  </a:schemeClr>
                </a:solidFill>
                <a:latin typeface="Georgia" pitchFamily="18" charset="0"/>
                <a:ea typeface="Times New Roman" pitchFamily="18" charset="0"/>
                <a:cs typeface="Arial" pitchFamily="34" charset="0"/>
              </a:rPr>
              <a:t>مجال تدخل مفتشي الشباب </a:t>
            </a:r>
            <a:r>
              <a:rPr lang="ar-DZ" sz="4000" b="1" dirty="0" err="1" smtClean="0">
                <a:solidFill>
                  <a:schemeClr val="bg1">
                    <a:lumMod val="95000"/>
                  </a:schemeClr>
                </a:solidFill>
                <a:latin typeface="Georgia" pitchFamily="18" charset="0"/>
                <a:ea typeface="Times New Roman" pitchFamily="18" charset="0"/>
                <a:cs typeface="Arial" pitchFamily="34" charset="0"/>
              </a:rPr>
              <a:t>و</a:t>
            </a:r>
            <a:r>
              <a:rPr lang="ar-DZ" sz="4000" b="1" dirty="0" smtClean="0">
                <a:solidFill>
                  <a:schemeClr val="bg1">
                    <a:lumMod val="95000"/>
                  </a:schemeClr>
                </a:solidFill>
                <a:latin typeface="Georgia" pitchFamily="18" charset="0"/>
                <a:ea typeface="Times New Roman" pitchFamily="18" charset="0"/>
                <a:cs typeface="Arial" pitchFamily="34" charset="0"/>
              </a:rPr>
              <a:t> الرياضة </a:t>
            </a:r>
            <a:r>
              <a:rPr lang="fr-FR" sz="900" dirty="0" smtClean="0">
                <a:solidFill>
                  <a:schemeClr val="tx1"/>
                </a:solidFill>
                <a:ea typeface="Times New Roman" pitchFamily="18" charset="0"/>
                <a:cs typeface="Arial" pitchFamily="34" charset="0"/>
              </a:rPr>
              <a:t> </a:t>
            </a:r>
            <a:endParaRPr lang="fr-FR" dirty="0"/>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25601" name="Rectangle 1"/>
          <p:cNvSpPr>
            <a:spLocks noChangeArrowheads="1"/>
          </p:cNvSpPr>
          <p:nvPr/>
        </p:nvSpPr>
        <p:spPr bwMode="auto">
          <a:xfrm>
            <a:off x="387927" y="2604653"/>
            <a:ext cx="111252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r-FR" sz="36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Char char="•"/>
              <a:tabLst/>
            </a:pP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التأكد من تنفيذ إجراءات التسيير الإداري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المالي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قواعده في المؤسسات</a:t>
            </a:r>
            <a:endParaRPr lang="en-US" sz="3600" dirty="0" smtClean="0">
              <a:latin typeface="Georgia" pitchFamily="18" charset="0"/>
              <a:ea typeface="Calibri" pitchFamily="34" charset="0"/>
              <a:cs typeface="Times New Roman" pitchFamily="18" charset="0"/>
            </a:endParaRPr>
          </a:p>
          <a:p>
            <a:pPr marL="0" marR="0" lvl="0" indent="0" algn="r" defTabSz="914400" rtl="1" eaLnBrk="0" fontAlgn="base" latinLnBrk="0" hangingPunct="0">
              <a:lnSpc>
                <a:spcPct val="150000"/>
              </a:lnSpc>
              <a:spcBef>
                <a:spcPct val="0"/>
              </a:spcBef>
              <a:spcAft>
                <a:spcPct val="0"/>
              </a:spcAft>
              <a:buClrTx/>
              <a:buSzTx/>
              <a:buFontTx/>
              <a:buChar char="•"/>
              <a:tabLst/>
            </a:pP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مساعدة مؤسسات الشباب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الرياضة في تنفيذ قواعد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إجراءات التسيير الإداري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المالي</a:t>
            </a:r>
            <a:r>
              <a:rPr kumimoji="0" lang="fr-FR"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t>
            </a:r>
            <a:endParaRPr kumimoji="0" lang="en-US" sz="3600" b="0" i="0" u="none" strike="noStrike" cap="none" normalizeH="0" baseline="0" dirty="0" smtClean="0">
              <a:ln>
                <a:noFill/>
              </a:ln>
              <a:solidFill>
                <a:schemeClr val="tx1"/>
              </a:solidFill>
              <a:effectLst/>
              <a:latin typeface="Georgia" pitchFamily="18" charset="0"/>
              <a:cs typeface="Arial" pitchFamily="34" charset="0"/>
            </a:endParaRPr>
          </a:p>
        </p:txBody>
      </p:sp>
      <p:sp>
        <p:nvSpPr>
          <p:cNvPr id="8" name="Rectangle à coins arrondis 7"/>
          <p:cNvSpPr/>
          <p:nvPr/>
        </p:nvSpPr>
        <p:spPr>
          <a:xfrm>
            <a:off x="3671456" y="1731840"/>
            <a:ext cx="5500254" cy="845105"/>
          </a:xfrm>
          <a:prstGeom prst="roundRect">
            <a:avLst/>
          </a:prstGeom>
          <a:effectLst>
            <a:outerShdw blurRad="50800" dist="38100" algn="l" rotWithShape="0">
              <a:prstClr val="black">
                <a:alpha val="40000"/>
              </a:prstClr>
            </a:outerShdw>
          </a:effectLst>
          <a:scene3d>
            <a:camera prst="orthographicFront"/>
            <a:lightRig rig="threePt" dir="t"/>
          </a:scene3d>
          <a:sp3d>
            <a:bevelT w="114300" prst="hardEdge"/>
          </a:sp3d>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3600" b="1" dirty="0" smtClean="0">
                <a:solidFill>
                  <a:schemeClr val="tx1"/>
                </a:solidFill>
                <a:effectLst>
                  <a:outerShdw blurRad="38100" dist="38100" dir="2700000" algn="tl">
                    <a:srgbClr val="000000">
                      <a:alpha val="43137"/>
                    </a:srgbClr>
                  </a:outerShdw>
                </a:effectLst>
                <a:latin typeface="Tw Cen MT" panose="020B0602020104020603" pitchFamily="34" charset="0"/>
              </a:rPr>
              <a:t>التدقيق </a:t>
            </a:r>
            <a:r>
              <a:rPr lang="fr-FR" sz="3600" b="1" dirty="0" smtClean="0">
                <a:solidFill>
                  <a:schemeClr val="tx1"/>
                </a:solidFill>
                <a:effectLst>
                  <a:outerShdw blurRad="38100" dist="38100" dir="2700000" algn="tl">
                    <a:srgbClr val="000000">
                      <a:alpha val="43137"/>
                    </a:srgbClr>
                  </a:outerShdw>
                </a:effectLst>
                <a:latin typeface="Tw Cen MT" panose="020B0602020104020603" pitchFamily="34" charset="0"/>
              </a:rPr>
              <a:t>(</a:t>
            </a:r>
            <a:r>
              <a:rPr lang="fr-FR" sz="3600" b="1" dirty="0" smtClean="0">
                <a:solidFill>
                  <a:schemeClr val="tx1"/>
                </a:solidFill>
                <a:effectLst>
                  <a:outerShdw blurRad="38100" dist="38100" dir="2700000" algn="tl">
                    <a:srgbClr val="000000">
                      <a:alpha val="43137"/>
                    </a:srgbClr>
                  </a:outerShdw>
                </a:effectLst>
                <a:latin typeface="Georgia" pitchFamily="18" charset="0"/>
              </a:rPr>
              <a:t>Audit</a:t>
            </a:r>
            <a:r>
              <a:rPr lang="fr-FR" sz="4000" b="1" dirty="0" smtClean="0">
                <a:solidFill>
                  <a:schemeClr val="tx1"/>
                </a:solidFill>
                <a:effectLst>
                  <a:outerShdw blurRad="38100" dist="38100" dir="2700000" algn="tl">
                    <a:srgbClr val="000000">
                      <a:alpha val="43137"/>
                    </a:srgbClr>
                  </a:outerShdw>
                </a:effectLst>
                <a:latin typeface="Tw Cen MT" panose="020B0602020104020603" pitchFamily="34" charset="0"/>
              </a:rPr>
              <a:t>)</a:t>
            </a:r>
            <a:r>
              <a:rPr lang="ar-DZ" sz="4000" b="1" dirty="0" smtClean="0">
                <a:solidFill>
                  <a:schemeClr val="tx1"/>
                </a:solidFill>
                <a:effectLst>
                  <a:outerShdw blurRad="38100" dist="38100" dir="2700000" algn="tl">
                    <a:srgbClr val="000000">
                      <a:alpha val="43137"/>
                    </a:srgbClr>
                  </a:outerShdw>
                </a:effectLst>
                <a:latin typeface="Tw Cen MT" panose="020B0602020104020603" pitchFamily="34" charset="0"/>
              </a:rPr>
              <a:t> </a:t>
            </a:r>
            <a:endParaRPr lang="fr-FR" sz="4000" b="1" dirty="0">
              <a:solidFill>
                <a:schemeClr val="tx1"/>
              </a:solidFill>
              <a:effectLst>
                <a:outerShdw blurRad="38100" dist="38100" dir="2700000" algn="tl">
                  <a:srgbClr val="000000">
                    <a:alpha val="43137"/>
                  </a:srgbClr>
                </a:outerShdw>
              </a:effectLst>
              <a:latin typeface="Tw Cen MT" panose="020B0602020104020603" pitchFamily="34" charset="0"/>
            </a:endParaRPr>
          </a:p>
        </p:txBody>
      </p:sp>
    </p:spTree>
    <p:extLst>
      <p:ext uri="{BB962C8B-B14F-4D97-AF65-F5344CB8AC3E}">
        <p14:creationId xmlns="" xmlns:p14="http://schemas.microsoft.com/office/powerpoint/2010/main" val="514186511"/>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bg1">
                    <a:lumMod val="95000"/>
                  </a:schemeClr>
                </a:solidFill>
                <a:latin typeface="Georgia" pitchFamily="18" charset="0"/>
                <a:ea typeface="Times New Roman" pitchFamily="18" charset="0"/>
                <a:cs typeface="Arial" pitchFamily="34" charset="0"/>
              </a:rPr>
              <a:t> </a:t>
            </a:r>
            <a:r>
              <a:rPr lang="ar-DZ" sz="4000" b="1" dirty="0" smtClean="0">
                <a:solidFill>
                  <a:schemeClr val="bg1">
                    <a:lumMod val="95000"/>
                  </a:schemeClr>
                </a:solidFill>
                <a:latin typeface="Georgia" pitchFamily="18" charset="0"/>
                <a:ea typeface="Times New Roman" pitchFamily="18" charset="0"/>
                <a:cs typeface="Arial" pitchFamily="34" charset="0"/>
              </a:rPr>
              <a:t>مجال تدخل مفتشي الشباب </a:t>
            </a:r>
            <a:r>
              <a:rPr lang="ar-DZ" sz="4000" b="1" dirty="0" err="1" smtClean="0">
                <a:solidFill>
                  <a:schemeClr val="bg1">
                    <a:lumMod val="95000"/>
                  </a:schemeClr>
                </a:solidFill>
                <a:latin typeface="Georgia" pitchFamily="18" charset="0"/>
                <a:ea typeface="Times New Roman" pitchFamily="18" charset="0"/>
                <a:cs typeface="Arial" pitchFamily="34" charset="0"/>
              </a:rPr>
              <a:t>و</a:t>
            </a:r>
            <a:r>
              <a:rPr lang="ar-DZ" sz="4000" b="1" dirty="0" smtClean="0">
                <a:solidFill>
                  <a:schemeClr val="bg1">
                    <a:lumMod val="95000"/>
                  </a:schemeClr>
                </a:solidFill>
                <a:latin typeface="Georgia" pitchFamily="18" charset="0"/>
                <a:ea typeface="Times New Roman" pitchFamily="18" charset="0"/>
                <a:cs typeface="Arial" pitchFamily="34" charset="0"/>
              </a:rPr>
              <a:t> الرياضة </a:t>
            </a:r>
            <a:r>
              <a:rPr lang="fr-FR" sz="900" dirty="0" smtClean="0">
                <a:solidFill>
                  <a:schemeClr val="tx1"/>
                </a:solidFill>
                <a:ea typeface="Times New Roman" pitchFamily="18" charset="0"/>
                <a:cs typeface="Arial" pitchFamily="34" charset="0"/>
              </a:rPr>
              <a:t> </a:t>
            </a:r>
            <a:endParaRPr lang="fr-FR" dirty="0"/>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24579" name="Rectangle 3"/>
          <p:cNvSpPr>
            <a:spLocks noChangeArrowheads="1"/>
          </p:cNvSpPr>
          <p:nvPr/>
        </p:nvSpPr>
        <p:spPr bwMode="auto">
          <a:xfrm>
            <a:off x="360219" y="3020291"/>
            <a:ext cx="1149927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المشاركة في تقييم مخططات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برامج تطوير الرياضة</a:t>
            </a:r>
            <a:endParaRPr kumimoji="0" lang="fr-FR" sz="36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تقييم برامج الأعمال و متابعتها في مجال تنشيط الشباب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ترقيتهم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إدماجهم </a:t>
            </a:r>
            <a:endParaRPr kumimoji="0" lang="fr-FR" sz="36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تقييم شروط سير مؤسسات الشباب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الرياضة على الصعيد الإداري و المالي </a:t>
            </a:r>
            <a:endParaRPr kumimoji="0" lang="ar-DZ" sz="3600" b="0" i="0" u="none" strike="noStrike" cap="none" normalizeH="0" baseline="0" dirty="0" smtClean="0">
              <a:ln>
                <a:noFill/>
              </a:ln>
              <a:solidFill>
                <a:schemeClr val="tx1"/>
              </a:solidFill>
              <a:effectLst/>
              <a:latin typeface="Georgia" pitchFamily="18" charset="0"/>
              <a:cs typeface="Arial" pitchFamily="34" charset="0"/>
            </a:endParaRPr>
          </a:p>
        </p:txBody>
      </p:sp>
      <p:sp>
        <p:nvSpPr>
          <p:cNvPr id="7" name="Rectangle à coins arrondis 6"/>
          <p:cNvSpPr/>
          <p:nvPr/>
        </p:nvSpPr>
        <p:spPr>
          <a:xfrm>
            <a:off x="3671456" y="1731840"/>
            <a:ext cx="5500254" cy="845105"/>
          </a:xfrm>
          <a:prstGeom prst="roundRect">
            <a:avLst/>
          </a:prstGeom>
          <a:effectLst>
            <a:outerShdw blurRad="50800" dist="38100" algn="l" rotWithShape="0">
              <a:prstClr val="black">
                <a:alpha val="40000"/>
              </a:prstClr>
            </a:outerShdw>
          </a:effectLst>
          <a:scene3d>
            <a:camera prst="orthographicFront"/>
            <a:lightRig rig="threePt" dir="t"/>
          </a:scene3d>
          <a:sp3d>
            <a:bevelT w="114300" prst="hardEdge"/>
          </a:sp3d>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3600" b="1" dirty="0" smtClean="0">
                <a:solidFill>
                  <a:schemeClr val="tx1"/>
                </a:solidFill>
                <a:effectLst>
                  <a:outerShdw blurRad="38100" dist="38100" dir="2700000" algn="tl">
                    <a:srgbClr val="000000">
                      <a:alpha val="43137"/>
                    </a:srgbClr>
                  </a:outerShdw>
                </a:effectLst>
                <a:latin typeface="Tw Cen MT" panose="020B0602020104020603" pitchFamily="34" charset="0"/>
              </a:rPr>
              <a:t>التقييم </a:t>
            </a:r>
            <a:r>
              <a:rPr lang="fr-FR" sz="3600" b="1" dirty="0" smtClean="0">
                <a:solidFill>
                  <a:schemeClr val="tx1"/>
                </a:solidFill>
                <a:effectLst>
                  <a:outerShdw blurRad="38100" dist="38100" dir="2700000" algn="tl">
                    <a:srgbClr val="000000">
                      <a:alpha val="43137"/>
                    </a:srgbClr>
                  </a:outerShdw>
                </a:effectLst>
                <a:latin typeface="Tw Cen MT" panose="020B0602020104020603" pitchFamily="34" charset="0"/>
              </a:rPr>
              <a:t>(</a:t>
            </a:r>
            <a:r>
              <a:rPr lang="fr-FR" sz="3600" b="1" dirty="0" smtClean="0">
                <a:solidFill>
                  <a:schemeClr val="tx1"/>
                </a:solidFill>
                <a:effectLst>
                  <a:outerShdw blurRad="38100" dist="38100" dir="2700000" algn="tl">
                    <a:srgbClr val="000000">
                      <a:alpha val="43137"/>
                    </a:srgbClr>
                  </a:outerShdw>
                </a:effectLst>
                <a:latin typeface="Georgia" pitchFamily="18" charset="0"/>
              </a:rPr>
              <a:t>Evaluation</a:t>
            </a:r>
            <a:r>
              <a:rPr lang="fr-FR" sz="4000" b="1" dirty="0" smtClean="0">
                <a:solidFill>
                  <a:schemeClr val="tx1"/>
                </a:solidFill>
                <a:effectLst>
                  <a:outerShdw blurRad="38100" dist="38100" dir="2700000" algn="tl">
                    <a:srgbClr val="000000">
                      <a:alpha val="43137"/>
                    </a:srgbClr>
                  </a:outerShdw>
                </a:effectLst>
                <a:latin typeface="Tw Cen MT" panose="020B0602020104020603" pitchFamily="34" charset="0"/>
              </a:rPr>
              <a:t>)</a:t>
            </a:r>
            <a:r>
              <a:rPr lang="ar-DZ" sz="4000" b="1" dirty="0" smtClean="0">
                <a:solidFill>
                  <a:schemeClr val="tx1"/>
                </a:solidFill>
                <a:effectLst>
                  <a:outerShdw blurRad="38100" dist="38100" dir="2700000" algn="tl">
                    <a:srgbClr val="000000">
                      <a:alpha val="43137"/>
                    </a:srgbClr>
                  </a:outerShdw>
                </a:effectLst>
                <a:latin typeface="Tw Cen MT" panose="020B0602020104020603" pitchFamily="34" charset="0"/>
              </a:rPr>
              <a:t> </a:t>
            </a:r>
            <a:endParaRPr lang="fr-FR" sz="4000" b="1" dirty="0">
              <a:solidFill>
                <a:schemeClr val="tx1"/>
              </a:solidFill>
              <a:effectLst>
                <a:outerShdw blurRad="38100" dist="38100" dir="2700000" algn="tl">
                  <a:srgbClr val="000000">
                    <a:alpha val="43137"/>
                  </a:srgbClr>
                </a:outerShdw>
              </a:effectLst>
              <a:latin typeface="Tw Cen MT" panose="020B0602020104020603" pitchFamily="34" charset="0"/>
            </a:endParaRPr>
          </a:p>
        </p:txBody>
      </p:sp>
    </p:spTree>
    <p:extLst>
      <p:ext uri="{BB962C8B-B14F-4D97-AF65-F5344CB8AC3E}">
        <p14:creationId xmlns="" xmlns:p14="http://schemas.microsoft.com/office/powerpoint/2010/main" val="514186511"/>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22" presetClass="entr" presetSubtype="1" fill="hold" grpId="0" nodeType="withEffect">
                                  <p:stCondLst>
                                    <p:cond delay="0"/>
                                  </p:stCondLst>
                                  <p:childTnLst>
                                    <p:set>
                                      <p:cBhvr>
                                        <p:cTn id="11" dur="1" fill="hold">
                                          <p:stCondLst>
                                            <p:cond delay="0"/>
                                          </p:stCondLst>
                                        </p:cTn>
                                        <p:tgtEl>
                                          <p:spTgt spid="24579"/>
                                        </p:tgtEl>
                                        <p:attrNameLst>
                                          <p:attrName>style.visibility</p:attrName>
                                        </p:attrNameLst>
                                      </p:cBhvr>
                                      <p:to>
                                        <p:strVal val="visible"/>
                                      </p:to>
                                    </p:set>
                                    <p:animEffect transition="in" filter="wipe(up)">
                                      <p:cBhvr>
                                        <p:cTn id="12" dur="500"/>
                                        <p:tgtEl>
                                          <p:spTgt spid="24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153886"/>
          </a:xfrm>
          <a:prstGeom prst="rect">
            <a:avLst/>
          </a:prstGeom>
          <a:solidFill>
            <a:srgbClr val="203864"/>
          </a:solidFill>
          <a:ln>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bg1">
                    <a:lumMod val="95000"/>
                  </a:schemeClr>
                </a:solidFill>
                <a:latin typeface="Georgia" pitchFamily="18" charset="0"/>
                <a:ea typeface="Times New Roman" pitchFamily="18" charset="0"/>
                <a:cs typeface="Arial" pitchFamily="34" charset="0"/>
              </a:rPr>
              <a:t> </a:t>
            </a:r>
            <a:r>
              <a:rPr lang="ar-DZ" sz="4000" b="1" dirty="0" smtClean="0">
                <a:solidFill>
                  <a:schemeClr val="bg1">
                    <a:lumMod val="95000"/>
                  </a:schemeClr>
                </a:solidFill>
                <a:latin typeface="Georgia" pitchFamily="18" charset="0"/>
                <a:ea typeface="Times New Roman" pitchFamily="18" charset="0"/>
                <a:cs typeface="Arial" pitchFamily="34" charset="0"/>
              </a:rPr>
              <a:t>مجال تدخل مفتشي الشباب </a:t>
            </a:r>
            <a:r>
              <a:rPr lang="ar-DZ" sz="4000" b="1" dirty="0" err="1" smtClean="0">
                <a:solidFill>
                  <a:schemeClr val="bg1">
                    <a:lumMod val="95000"/>
                  </a:schemeClr>
                </a:solidFill>
                <a:latin typeface="Georgia" pitchFamily="18" charset="0"/>
                <a:ea typeface="Times New Roman" pitchFamily="18" charset="0"/>
                <a:cs typeface="Arial" pitchFamily="34" charset="0"/>
              </a:rPr>
              <a:t>و</a:t>
            </a:r>
            <a:r>
              <a:rPr lang="ar-DZ" sz="4000" b="1" dirty="0" smtClean="0">
                <a:solidFill>
                  <a:schemeClr val="bg1">
                    <a:lumMod val="95000"/>
                  </a:schemeClr>
                </a:solidFill>
                <a:latin typeface="Georgia" pitchFamily="18" charset="0"/>
                <a:ea typeface="Times New Roman" pitchFamily="18" charset="0"/>
                <a:cs typeface="Arial" pitchFamily="34" charset="0"/>
              </a:rPr>
              <a:t> الرياضة </a:t>
            </a:r>
            <a:r>
              <a:rPr lang="fr-FR" sz="900" dirty="0" smtClean="0">
                <a:solidFill>
                  <a:schemeClr val="tx1"/>
                </a:solidFill>
                <a:ea typeface="Times New Roman" pitchFamily="18" charset="0"/>
                <a:cs typeface="Arial" pitchFamily="34" charset="0"/>
              </a:rPr>
              <a:t> </a:t>
            </a:r>
            <a:endParaRPr lang="fr-FR" dirty="0"/>
          </a:p>
        </p:txBody>
      </p:sp>
      <p:sp>
        <p:nvSpPr>
          <p:cNvPr id="5" name="ZoneTexte 4"/>
          <p:cNvSpPr txBox="1"/>
          <p:nvPr/>
        </p:nvSpPr>
        <p:spPr>
          <a:xfrm>
            <a:off x="8500056" y="6295626"/>
            <a:ext cx="3691944" cy="584775"/>
          </a:xfrm>
          <a:prstGeom prst="rect">
            <a:avLst/>
          </a:prstGeom>
          <a:noFill/>
        </p:spPr>
        <p:txBody>
          <a:bodyPr wrap="square" rtlCol="0">
            <a:spAutoFit/>
          </a:bodyPr>
          <a:lstStyle/>
          <a:p>
            <a:pPr algn="ctr"/>
            <a:endParaRPr lang="fr-FR" sz="3200" b="1" dirty="0" smtClean="0">
              <a:solidFill>
                <a:schemeClr val="accent5">
                  <a:lumMod val="50000"/>
                </a:schemeClr>
              </a:solidFill>
              <a:latin typeface="Tw Cen MT" panose="020B0602020104020603" pitchFamily="34" charset="0"/>
            </a:endParaRPr>
          </a:p>
        </p:txBody>
      </p:sp>
      <p:sp>
        <p:nvSpPr>
          <p:cNvPr id="26625" name="Rectangle 1"/>
          <p:cNvSpPr>
            <a:spLocks noChangeArrowheads="1"/>
          </p:cNvSpPr>
          <p:nvPr/>
        </p:nvSpPr>
        <p:spPr bwMode="auto">
          <a:xfrm>
            <a:off x="300037" y="2895600"/>
            <a:ext cx="11420908" cy="27699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انجاز أعمال البحث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البيداغوجي</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في مجال الشباب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الرياضة </a:t>
            </a:r>
          </a:p>
          <a:p>
            <a:pPr marL="0" marR="0" lvl="0" indent="0" algn="justLow" defTabSz="914400" rtl="1" eaLnBrk="0" fontAlgn="base" latinLnBrk="0" hangingPunct="0">
              <a:lnSpc>
                <a:spcPct val="150000"/>
              </a:lnSpc>
              <a:spcBef>
                <a:spcPct val="0"/>
              </a:spcBef>
              <a:spcAft>
                <a:spcPct val="0"/>
              </a:spcAft>
              <a:buClrTx/>
              <a:buSzTx/>
              <a:tabLst/>
            </a:pPr>
            <a:endParaRPr kumimoji="0" lang="fr-FR" sz="8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justLow" defTabSz="914400" rtl="1" eaLnBrk="0" fontAlgn="base" latinLnBrk="0" hangingPunct="0">
              <a:spcBef>
                <a:spcPct val="0"/>
              </a:spcBef>
              <a:spcAft>
                <a:spcPct val="0"/>
              </a:spcAft>
              <a:buClrTx/>
              <a:buSzTx/>
              <a:buFontTx/>
              <a:buChar char="•"/>
              <a:tabLst/>
            </a:pP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ضمان الدعم التقني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البيداغوجي</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لمستخدمي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تأطير</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الشباب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المشاركة في تنشيط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التربصات</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و الملتقيات المنظمة خصيصا </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للمديرين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المقتصدين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الإداريين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الماليين لمؤسسات الشباب </a:t>
            </a:r>
            <a:r>
              <a:rPr kumimoji="0" lang="ar-DZ" sz="3600"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و</a:t>
            </a:r>
            <a:r>
              <a:rPr kumimoji="0" lang="ar-DZ" sz="3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الرياضة</a:t>
            </a:r>
            <a:endParaRPr kumimoji="0" lang="ar-DZ" sz="3600" b="0" i="0" u="none" strike="noStrike" cap="none" normalizeH="0" baseline="0" dirty="0" smtClean="0">
              <a:ln>
                <a:noFill/>
              </a:ln>
              <a:solidFill>
                <a:schemeClr val="tx1"/>
              </a:solidFill>
              <a:effectLst/>
              <a:latin typeface="Georgia" pitchFamily="18" charset="0"/>
              <a:cs typeface="Arial" pitchFamily="34" charset="0"/>
            </a:endParaRPr>
          </a:p>
        </p:txBody>
      </p:sp>
      <p:sp>
        <p:nvSpPr>
          <p:cNvPr id="7" name="Rectangle à coins arrondis 6"/>
          <p:cNvSpPr/>
          <p:nvPr/>
        </p:nvSpPr>
        <p:spPr>
          <a:xfrm>
            <a:off x="2549236" y="1731840"/>
            <a:ext cx="7716982" cy="845105"/>
          </a:xfrm>
          <a:prstGeom prst="roundRect">
            <a:avLst/>
          </a:prstGeom>
          <a:effectLst>
            <a:outerShdw blurRad="50800" dist="38100" algn="l" rotWithShape="0">
              <a:prstClr val="black">
                <a:alpha val="40000"/>
              </a:prstClr>
            </a:outerShdw>
          </a:effectLst>
          <a:scene3d>
            <a:camera prst="orthographicFront"/>
            <a:lightRig rig="threePt" dir="t"/>
          </a:scene3d>
          <a:sp3d>
            <a:bevelT w="114300" prst="hardEdge"/>
          </a:sp3d>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3600" b="1" dirty="0" smtClean="0">
                <a:solidFill>
                  <a:schemeClr val="tx1"/>
                </a:solidFill>
                <a:effectLst>
                  <a:outerShdw blurRad="38100" dist="38100" dir="2700000" algn="tl">
                    <a:srgbClr val="000000">
                      <a:alpha val="43137"/>
                    </a:srgbClr>
                  </a:outerShdw>
                </a:effectLst>
                <a:latin typeface="Georgia" pitchFamily="18" charset="0"/>
              </a:rPr>
              <a:t>مهام </a:t>
            </a:r>
            <a:r>
              <a:rPr lang="ar-DZ" sz="3600" b="1" dirty="0" err="1" smtClean="0">
                <a:solidFill>
                  <a:schemeClr val="tx1"/>
                </a:solidFill>
                <a:effectLst>
                  <a:outerShdw blurRad="38100" dist="38100" dir="2700000" algn="tl">
                    <a:srgbClr val="000000">
                      <a:alpha val="43137"/>
                    </a:srgbClr>
                  </a:outerShdw>
                </a:effectLst>
                <a:latin typeface="Georgia" pitchFamily="18" charset="0"/>
              </a:rPr>
              <a:t>بيداغوجية</a:t>
            </a:r>
            <a:r>
              <a:rPr lang="ar-DZ" sz="3600" b="1" dirty="0" smtClean="0">
                <a:solidFill>
                  <a:schemeClr val="tx1"/>
                </a:solidFill>
                <a:effectLst>
                  <a:outerShdw blurRad="38100" dist="38100" dir="2700000" algn="tl">
                    <a:srgbClr val="000000">
                      <a:alpha val="43137"/>
                    </a:srgbClr>
                  </a:outerShdw>
                </a:effectLst>
                <a:latin typeface="Georgia" pitchFamily="18" charset="0"/>
              </a:rPr>
              <a:t> : التكوين، البحث، المرافقة</a:t>
            </a:r>
            <a:r>
              <a:rPr lang="ar-DZ" sz="4000" b="1" dirty="0" smtClean="0">
                <a:solidFill>
                  <a:schemeClr val="tx1"/>
                </a:solidFill>
                <a:effectLst>
                  <a:outerShdw blurRad="38100" dist="38100" dir="2700000" algn="tl">
                    <a:srgbClr val="000000">
                      <a:alpha val="43137"/>
                    </a:srgbClr>
                  </a:outerShdw>
                </a:effectLst>
                <a:latin typeface="Tw Cen MT" panose="020B0602020104020603" pitchFamily="34" charset="0"/>
              </a:rPr>
              <a:t> </a:t>
            </a:r>
            <a:endParaRPr lang="fr-FR" sz="4000" b="1" dirty="0">
              <a:solidFill>
                <a:schemeClr val="tx1"/>
              </a:solidFill>
              <a:effectLst>
                <a:outerShdw blurRad="38100" dist="38100" dir="2700000" algn="tl">
                  <a:srgbClr val="000000">
                    <a:alpha val="43137"/>
                  </a:srgbClr>
                </a:outerShdw>
              </a:effectLst>
              <a:latin typeface="Tw Cen MT" panose="020B0602020104020603" pitchFamily="34" charset="0"/>
            </a:endParaRPr>
          </a:p>
        </p:txBody>
      </p:sp>
    </p:spTree>
    <p:extLst>
      <p:ext uri="{BB962C8B-B14F-4D97-AF65-F5344CB8AC3E}">
        <p14:creationId xmlns="" xmlns:p14="http://schemas.microsoft.com/office/powerpoint/2010/main" val="514186511"/>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0"/>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5951</TotalTime>
  <Words>1230</Words>
  <Application>Microsoft Office PowerPoint</Application>
  <PresentationFormat>Personnalisé</PresentationFormat>
  <Paragraphs>168</Paragraphs>
  <Slides>30</Slides>
  <Notes>0</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mjs</cp:lastModifiedBy>
  <cp:revision>321</cp:revision>
  <dcterms:created xsi:type="dcterms:W3CDTF">2016-05-15T17:19:53Z</dcterms:created>
  <dcterms:modified xsi:type="dcterms:W3CDTF">2022-11-19T07:33:00Z</dcterms:modified>
</cp:coreProperties>
</file>